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handoutMasterIdLst>
    <p:handoutMasterId r:id="rId57"/>
  </p:handoutMasterIdLst>
  <p:sldIdLst>
    <p:sldId id="432" r:id="rId2"/>
    <p:sldId id="454" r:id="rId3"/>
    <p:sldId id="435" r:id="rId4"/>
    <p:sldId id="508" r:id="rId5"/>
    <p:sldId id="440" r:id="rId6"/>
    <p:sldId id="509" r:id="rId7"/>
    <p:sldId id="510" r:id="rId8"/>
    <p:sldId id="511" r:id="rId9"/>
    <p:sldId id="512" r:id="rId10"/>
    <p:sldId id="460" r:id="rId11"/>
    <p:sldId id="461" r:id="rId12"/>
    <p:sldId id="464" r:id="rId13"/>
    <p:sldId id="465" r:id="rId14"/>
    <p:sldId id="462" r:id="rId15"/>
    <p:sldId id="463" r:id="rId16"/>
    <p:sldId id="466" r:id="rId17"/>
    <p:sldId id="467" r:id="rId18"/>
    <p:sldId id="468" r:id="rId19"/>
    <p:sldId id="469" r:id="rId20"/>
    <p:sldId id="470" r:id="rId21"/>
    <p:sldId id="471" r:id="rId22"/>
    <p:sldId id="472" r:id="rId23"/>
    <p:sldId id="473" r:id="rId24"/>
    <p:sldId id="474" r:id="rId25"/>
    <p:sldId id="475" r:id="rId26"/>
    <p:sldId id="479" r:id="rId27"/>
    <p:sldId id="476" r:id="rId28"/>
    <p:sldId id="477" r:id="rId29"/>
    <p:sldId id="478" r:id="rId30"/>
    <p:sldId id="480" r:id="rId31"/>
    <p:sldId id="481" r:id="rId32"/>
    <p:sldId id="482" r:id="rId33"/>
    <p:sldId id="483" r:id="rId34"/>
    <p:sldId id="485" r:id="rId35"/>
    <p:sldId id="484" r:id="rId36"/>
    <p:sldId id="486" r:id="rId37"/>
    <p:sldId id="487" r:id="rId38"/>
    <p:sldId id="488" r:id="rId39"/>
    <p:sldId id="491" r:id="rId40"/>
    <p:sldId id="492" r:id="rId41"/>
    <p:sldId id="493" r:id="rId42"/>
    <p:sldId id="494" r:id="rId43"/>
    <p:sldId id="495" r:id="rId44"/>
    <p:sldId id="496" r:id="rId45"/>
    <p:sldId id="497" r:id="rId46"/>
    <p:sldId id="499" r:id="rId47"/>
    <p:sldId id="498" r:id="rId48"/>
    <p:sldId id="500" r:id="rId49"/>
    <p:sldId id="502" r:id="rId50"/>
    <p:sldId id="504" r:id="rId51"/>
    <p:sldId id="505" r:id="rId52"/>
    <p:sldId id="506" r:id="rId53"/>
    <p:sldId id="507" r:id="rId54"/>
    <p:sldId id="455" r:id="rId55"/>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0" clrIdx="0"/>
  <p:cmAuthor id="1" name="德迪 王" initials="德迪" lastIdx="1" clrIdx="0"/>
  <p:cmAuthor id="2" name="作者" initials="A" lastIdx="0" clrIdx="1"/>
  <p:cmAuthor id="3" name="Administrat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BED"/>
    <a:srgbClr val="F9633E"/>
    <a:srgbClr val="FFCB25"/>
    <a:srgbClr val="FFE081"/>
    <a:srgbClr val="117FF8"/>
    <a:srgbClr val="696DF2"/>
    <a:srgbClr val="0ECBB7"/>
    <a:srgbClr val="3D9CF9"/>
    <a:srgbClr val="558CEF"/>
    <a:srgbClr val="126B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83" autoAdjust="0"/>
  </p:normalViewPr>
  <p:slideViewPr>
    <p:cSldViewPr snapToGrid="0">
      <p:cViewPr varScale="1">
        <p:scale>
          <a:sx n="101" d="100"/>
          <a:sy n="101" d="100"/>
        </p:scale>
        <p:origin x="954" y="10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思源黑体 CN Regular" panose="020B0500000000000000" pitchFamily="34" charset="-122"/>
              <a:ea typeface="思源黑体 CN Regular" panose="020B0500000000000000" pitchFamily="34" charset="-122"/>
              <a:cs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pitchFamily="34" charset="-122"/>
                <a:ea typeface="思源黑体 CN Regular" panose="020B0500000000000000" pitchFamily="34" charset="-122"/>
              </a:rPr>
              <a:t>2023/10/23</a:t>
            </a:fld>
            <a:endParaRPr lang="zh-CN" altLang="en-US" dirty="0">
              <a:latin typeface="思源黑体 CN Regular" panose="020B0500000000000000" pitchFamily="34" charset="-122"/>
              <a:ea typeface="思源黑体 CN Regular" panose="020B05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思源黑体 CN Regular" panose="020B0500000000000000" pitchFamily="34" charset="-122"/>
              <a:ea typeface="思源黑体 CN Regular" panose="020B0500000000000000" pitchFamily="34" charset="-122"/>
              <a:cs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pitchFamily="34" charset="-122"/>
                <a:ea typeface="思源黑体 CN Regular" panose="020B0500000000000000" pitchFamily="34" charset="-122"/>
              </a:rPr>
              <a:t>‹#›</a:t>
            </a:fld>
            <a:endParaRPr lang="zh-CN" altLang="en-US" dirty="0">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27120472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fld id="{D2A48B96-639E-45A3-A0BA-2464DFDB1FAA}" type="datetimeFigureOut">
              <a:rPr lang="zh-CN" altLang="en-US" smtClean="0"/>
              <a:pPr/>
              <a:t>2023/10/23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fld id="{A6837353-30EB-4A48-80EB-173D804AEFBD}" type="slidenum">
              <a:rPr lang="zh-CN" altLang="en-US" smtClean="0"/>
              <a:pPr/>
              <a:t>‹#›</a:t>
            </a:fld>
            <a:endParaRPr lang="zh-CN" altLang="en-US" dirty="0"/>
          </a:p>
        </p:txBody>
      </p:sp>
    </p:spTree>
    <p:extLst>
      <p:ext uri="{BB962C8B-B14F-4D97-AF65-F5344CB8AC3E}">
        <p14:creationId xmlns:p14="http://schemas.microsoft.com/office/powerpoint/2010/main" val="2452382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 依赖倒置第</a:t>
            </a:r>
            <a:r>
              <a:rPr lang="en-US" altLang="zh-CN" dirty="0"/>
              <a:t>2</a:t>
            </a:r>
            <a:r>
              <a:rPr lang="zh-CN" altLang="en-US" dirty="0"/>
              <a:t>部分</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pPr/>
              <a:t>36</a:t>
            </a:fld>
            <a:endParaRPr lang="zh-CN" altLang="en-US" dirty="0"/>
          </a:p>
        </p:txBody>
      </p:sp>
    </p:spTree>
    <p:extLst>
      <p:ext uri="{BB962C8B-B14F-4D97-AF65-F5344CB8AC3E}">
        <p14:creationId xmlns:p14="http://schemas.microsoft.com/office/powerpoint/2010/main" val="2947581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D6452DC-D90C-7F44-28E6-8568C22310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544" t="32183" r="33706" b="23907"/>
          <a:stretch/>
        </p:blipFill>
        <p:spPr>
          <a:xfrm flipH="1">
            <a:off x="1" y="0"/>
            <a:ext cx="12192000" cy="6858000"/>
          </a:xfrm>
          <a:custGeom>
            <a:avLst/>
            <a:gdLst>
              <a:gd name="connsiteX0" fmla="*/ 12192000 w 12192000"/>
              <a:gd name="connsiteY0" fmla="*/ 0 h 6858000"/>
              <a:gd name="connsiteX1" fmla="*/ 0 w 12192000"/>
              <a:gd name="connsiteY1" fmla="*/ 0 h 6858000"/>
              <a:gd name="connsiteX2" fmla="*/ 0 w 12192000"/>
              <a:gd name="connsiteY2" fmla="*/ 6858000 h 6858000"/>
              <a:gd name="connsiteX3" fmla="*/ 1219200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12192000" y="0"/>
                </a:moveTo>
                <a:lnTo>
                  <a:pt x="0" y="0"/>
                </a:lnTo>
                <a:lnTo>
                  <a:pt x="0" y="6858000"/>
                </a:lnTo>
                <a:lnTo>
                  <a:pt x="12192000" y="6858000"/>
                </a:lnTo>
                <a:close/>
              </a:path>
            </a:pathLst>
          </a:custGeom>
        </p:spPr>
      </p:pic>
      <p:sp>
        <p:nvSpPr>
          <p:cNvPr id="3" name="矩形 2">
            <a:extLst>
              <a:ext uri="{FF2B5EF4-FFF2-40B4-BE49-F238E27FC236}">
                <a16:creationId xmlns:a16="http://schemas.microsoft.com/office/drawing/2014/main" id="{8317F793-0172-1B70-3CC9-9138A653AE3D}"/>
              </a:ext>
            </a:extLst>
          </p:cNvPr>
          <p:cNvSpPr/>
          <p:nvPr userDrawn="1"/>
        </p:nvSpPr>
        <p:spPr>
          <a:xfrm>
            <a:off x="299595" y="202557"/>
            <a:ext cx="11713580" cy="6452886"/>
          </a:xfrm>
          <a:prstGeom prst="rect">
            <a:avLst/>
          </a:prstGeom>
          <a:solidFill>
            <a:schemeClr val="bg1"/>
          </a:solidFill>
          <a:ln>
            <a:gradFill>
              <a:gsLst>
                <a:gs pos="0">
                  <a:srgbClr val="F9633E"/>
                </a:gs>
                <a:gs pos="100000">
                  <a:srgbClr val="FFE081"/>
                </a:gs>
              </a:gsLst>
              <a:lin ang="5400000" scaled="1"/>
            </a:gradFill>
          </a:ln>
          <a:effectLst>
            <a:outerShdw blurRad="63500" sx="101000" sy="101000" algn="ctr" rotWithShape="0">
              <a:srgbClr val="FFE08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13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Lst>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FE05D0-247D-6169-3C18-6BF8A4E8BCD9}"/>
              </a:ext>
            </a:extLst>
          </p:cNvPr>
          <p:cNvGrpSpPr/>
          <p:nvPr/>
        </p:nvGrpSpPr>
        <p:grpSpPr>
          <a:xfrm>
            <a:off x="-1" y="-1"/>
            <a:ext cx="12192001" cy="6858001"/>
            <a:chOff x="-1" y="-1"/>
            <a:chExt cx="12192001" cy="6858001"/>
          </a:xfrm>
        </p:grpSpPr>
        <p:pic>
          <p:nvPicPr>
            <p:cNvPr id="5" name="图片 4">
              <a:extLst>
                <a:ext uri="{FF2B5EF4-FFF2-40B4-BE49-F238E27FC236}">
                  <a16:creationId xmlns:a16="http://schemas.microsoft.com/office/drawing/2014/main" id="{EB465087-4103-6287-DF57-18D4E709B0F9}"/>
                </a:ext>
              </a:extLst>
            </p:cNvPr>
            <p:cNvPicPr>
              <a:picLocks noChangeAspect="1"/>
            </p:cNvPicPr>
            <p:nvPr/>
          </p:nvPicPr>
          <p:blipFill rotWithShape="1">
            <a:blip r:embed="rId2">
              <a:extLst>
                <a:ext uri="{28A0092B-C50C-407E-A947-70E740481C1C}">
                  <a14:useLocalDpi xmlns:a14="http://schemas.microsoft.com/office/drawing/2010/main" val="0"/>
                </a:ext>
              </a:extLst>
            </a:blip>
            <a:srcRect l="183" r="183"/>
            <a:stretch/>
          </p:blipFill>
          <p:spPr>
            <a:xfrm>
              <a:off x="0" y="0"/>
              <a:ext cx="12192000" cy="6858000"/>
            </a:xfrm>
            <a:prstGeom prst="rect">
              <a:avLst/>
            </a:prstGeom>
          </p:spPr>
        </p:pic>
        <p:pic>
          <p:nvPicPr>
            <p:cNvPr id="8" name="图片 7">
              <a:extLst>
                <a:ext uri="{FF2B5EF4-FFF2-40B4-BE49-F238E27FC236}">
                  <a16:creationId xmlns:a16="http://schemas.microsoft.com/office/drawing/2014/main" id="{CC7048B4-F356-C642-BAEF-2D2FD5D71370}"/>
                </a:ext>
              </a:extLst>
            </p:cNvPr>
            <p:cNvPicPr>
              <a:picLocks noChangeAspect="1"/>
            </p:cNvPicPr>
            <p:nvPr/>
          </p:nvPicPr>
          <p:blipFill rotWithShape="1">
            <a:blip r:embed="rId3"/>
            <a:srcRect l="43014" t="48307" b="17197"/>
            <a:stretch/>
          </p:blipFill>
          <p:spPr>
            <a:xfrm>
              <a:off x="-1" y="-1"/>
              <a:ext cx="11623793" cy="6858001"/>
            </a:xfrm>
            <a:prstGeom prst="rect">
              <a:avLst/>
            </a:prstGeom>
          </p:spPr>
        </p:pic>
      </p:grpSp>
      <p:sp>
        <p:nvSpPr>
          <p:cNvPr id="4" name="文本框 3">
            <a:extLst>
              <a:ext uri="{FF2B5EF4-FFF2-40B4-BE49-F238E27FC236}">
                <a16:creationId xmlns:a16="http://schemas.microsoft.com/office/drawing/2014/main" id="{1341F519-7622-0DAD-2FCC-FBA2BF221379}"/>
              </a:ext>
            </a:extLst>
          </p:cNvPr>
          <p:cNvSpPr txBox="1"/>
          <p:nvPr/>
        </p:nvSpPr>
        <p:spPr>
          <a:xfrm>
            <a:off x="1051034" y="2072804"/>
            <a:ext cx="9540766" cy="1631216"/>
          </a:xfrm>
          <a:prstGeom prst="rect">
            <a:avLst/>
          </a:prstGeom>
          <a:noFill/>
        </p:spPr>
        <p:txBody>
          <a:bodyPr wrap="square" rtlCol="0">
            <a:spAutoFit/>
          </a:bodyPr>
          <a:lstStyle/>
          <a:p>
            <a:r>
              <a:rPr lang="zh-CN" altLang="en-US" sz="100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团队协作</a:t>
            </a:r>
          </a:p>
        </p:txBody>
      </p:sp>
      <p:grpSp>
        <p:nvGrpSpPr>
          <p:cNvPr id="20" name="组合 19">
            <a:extLst>
              <a:ext uri="{FF2B5EF4-FFF2-40B4-BE49-F238E27FC236}">
                <a16:creationId xmlns:a16="http://schemas.microsoft.com/office/drawing/2014/main" id="{3CD62D41-3AA4-C1C7-1682-79C7AF103795}"/>
              </a:ext>
            </a:extLst>
          </p:cNvPr>
          <p:cNvGrpSpPr/>
          <p:nvPr/>
        </p:nvGrpSpPr>
        <p:grpSpPr>
          <a:xfrm>
            <a:off x="1051034" y="3747543"/>
            <a:ext cx="4960883" cy="543004"/>
            <a:chOff x="1066799" y="3335313"/>
            <a:chExt cx="4960883" cy="543004"/>
          </a:xfrm>
        </p:grpSpPr>
        <p:sp>
          <p:nvSpPr>
            <p:cNvPr id="19" name="矩形: 圆角 18">
              <a:extLst>
                <a:ext uri="{FF2B5EF4-FFF2-40B4-BE49-F238E27FC236}">
                  <a16:creationId xmlns:a16="http://schemas.microsoft.com/office/drawing/2014/main" id="{261B3888-3644-E0A7-82C6-A72B31E4AC92}"/>
                </a:ext>
              </a:extLst>
            </p:cNvPr>
            <p:cNvSpPr/>
            <p:nvPr/>
          </p:nvSpPr>
          <p:spPr>
            <a:xfrm>
              <a:off x="1066799" y="3335313"/>
              <a:ext cx="4960883" cy="543004"/>
            </a:xfrm>
            <a:prstGeom prst="roundRect">
              <a:avLst/>
            </a:prstGeom>
            <a:solidFill>
              <a:srgbClr val="FEFBED"/>
            </a:solidFill>
            <a:ln>
              <a:solidFill>
                <a:srgbClr val="F9633E"/>
              </a:solidFill>
            </a:ln>
            <a:effectLst>
              <a:outerShdw blurRad="50800" dist="38100" dir="5400000" algn="t"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2258B8F-FDF5-BDD7-1555-1CB97573F397}"/>
                </a:ext>
              </a:extLst>
            </p:cNvPr>
            <p:cNvSpPr txBox="1"/>
            <p:nvPr/>
          </p:nvSpPr>
          <p:spPr>
            <a:xfrm>
              <a:off x="1066799" y="3375983"/>
              <a:ext cx="4960883" cy="461665"/>
            </a:xfrm>
            <a:prstGeom prst="rect">
              <a:avLst/>
            </a:prstGeom>
            <a:noFill/>
          </p:spPr>
          <p:txBody>
            <a:bodyPr wrap="square">
              <a:spAutoFit/>
            </a:bodyPr>
            <a:lstStyle/>
            <a:p>
              <a:pPr algn="ct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.NET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平台技术</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实验四</a:t>
              </a:r>
            </a:p>
          </p:txBody>
        </p:sp>
      </p:grpSp>
      <p:grpSp>
        <p:nvGrpSpPr>
          <p:cNvPr id="18" name="组合 17">
            <a:extLst>
              <a:ext uri="{FF2B5EF4-FFF2-40B4-BE49-F238E27FC236}">
                <a16:creationId xmlns:a16="http://schemas.microsoft.com/office/drawing/2014/main" id="{66E86D91-BD3C-653D-FD07-6EEDAFB42D81}"/>
              </a:ext>
            </a:extLst>
          </p:cNvPr>
          <p:cNvGrpSpPr/>
          <p:nvPr/>
        </p:nvGrpSpPr>
        <p:grpSpPr>
          <a:xfrm>
            <a:off x="1051034" y="1075111"/>
            <a:ext cx="1545020" cy="1072055"/>
            <a:chOff x="1051034" y="662946"/>
            <a:chExt cx="1545020" cy="1072055"/>
          </a:xfrm>
        </p:grpSpPr>
        <p:sp>
          <p:nvSpPr>
            <p:cNvPr id="9" name="任意多边形: 形状 8">
              <a:extLst>
                <a:ext uri="{FF2B5EF4-FFF2-40B4-BE49-F238E27FC236}">
                  <a16:creationId xmlns:a16="http://schemas.microsoft.com/office/drawing/2014/main" id="{D77A4490-8767-D402-623F-E9188957D069}"/>
                </a:ext>
              </a:extLst>
            </p:cNvPr>
            <p:cNvSpPr/>
            <p:nvPr/>
          </p:nvSpPr>
          <p:spPr>
            <a:xfrm>
              <a:off x="1051034" y="662946"/>
              <a:ext cx="1513490" cy="1072055"/>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B8D8EB7-8744-352F-A87C-0C8A30D9B114}"/>
                </a:ext>
              </a:extLst>
            </p:cNvPr>
            <p:cNvSpPr txBox="1"/>
            <p:nvPr/>
          </p:nvSpPr>
          <p:spPr>
            <a:xfrm>
              <a:off x="1082564" y="708775"/>
              <a:ext cx="1513490" cy="769441"/>
            </a:xfrm>
            <a:prstGeom prst="rect">
              <a:avLst/>
            </a:prstGeom>
            <a:noFill/>
          </p:spPr>
          <p:txBody>
            <a:bodyPr wrap="square" rtlCol="0">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实验</a:t>
              </a:r>
            </a:p>
          </p:txBody>
        </p:sp>
      </p:grpSp>
      <p:sp>
        <p:nvSpPr>
          <p:cNvPr id="13" name="文本框 12">
            <a:extLst>
              <a:ext uri="{FF2B5EF4-FFF2-40B4-BE49-F238E27FC236}">
                <a16:creationId xmlns:a16="http://schemas.microsoft.com/office/drawing/2014/main" id="{1322E8FC-D1CD-EFDC-6F8C-05A06B8933E9}"/>
              </a:ext>
            </a:extLst>
          </p:cNvPr>
          <p:cNvSpPr txBox="1"/>
          <p:nvPr/>
        </p:nvSpPr>
        <p:spPr>
          <a:xfrm>
            <a:off x="2754338" y="1120940"/>
            <a:ext cx="1933904" cy="830997"/>
          </a:xfrm>
          <a:prstGeom prst="rect">
            <a:avLst/>
          </a:prstGeom>
          <a:noFill/>
        </p:spPr>
        <p:txBody>
          <a:bodyPr wrap="square">
            <a:spAutoFit/>
          </a:bodyPr>
          <a:lstStyle/>
          <a:p>
            <a:r>
              <a:rPr lang="en-US" altLang="zh-CN"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rPr>
              <a:t>2023-2024</a:t>
            </a:r>
          </a:p>
          <a:p>
            <a:r>
              <a:rPr lang="zh-CN" altLang="en-US"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rPr>
              <a:t>第一学期</a:t>
            </a:r>
          </a:p>
        </p:txBody>
      </p:sp>
      <p:cxnSp>
        <p:nvCxnSpPr>
          <p:cNvPr id="17" name="直接连接符 16">
            <a:extLst>
              <a:ext uri="{FF2B5EF4-FFF2-40B4-BE49-F238E27FC236}">
                <a16:creationId xmlns:a16="http://schemas.microsoft.com/office/drawing/2014/main" id="{E6AF7810-46E0-3480-8DA1-934953571161}"/>
              </a:ext>
            </a:extLst>
          </p:cNvPr>
          <p:cNvCxnSpPr/>
          <p:nvPr/>
        </p:nvCxnSpPr>
        <p:spPr>
          <a:xfrm>
            <a:off x="4277708" y="1778511"/>
            <a:ext cx="2511973"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24" name="图片 23" descr="图片包含 站, 黑暗, 男人, 大&#10;&#10;描述已自动生成">
            <a:extLst>
              <a:ext uri="{FF2B5EF4-FFF2-40B4-BE49-F238E27FC236}">
                <a16:creationId xmlns:a16="http://schemas.microsoft.com/office/drawing/2014/main" id="{9126D5F5-5A52-B468-965E-1D37375C748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flipH="1">
            <a:off x="7352311" y="741799"/>
            <a:ext cx="1928648" cy="1928648"/>
          </a:xfrm>
          <a:prstGeom prst="rect">
            <a:avLst/>
          </a:prstGeom>
          <a:effectLst>
            <a:outerShdw blurRad="50800" dist="38100" dir="8100000" algn="tr" rotWithShape="0">
              <a:schemeClr val="bg1">
                <a:alpha val="40000"/>
              </a:schemeClr>
            </a:outerShdw>
          </a:effectLst>
        </p:spPr>
      </p:pic>
      <p:cxnSp>
        <p:nvCxnSpPr>
          <p:cNvPr id="25" name="直接连接符 24">
            <a:extLst>
              <a:ext uri="{FF2B5EF4-FFF2-40B4-BE49-F238E27FC236}">
                <a16:creationId xmlns:a16="http://schemas.microsoft.com/office/drawing/2014/main" id="{C275B7AF-8756-B8D5-05F5-B71D74ED236D}"/>
              </a:ext>
            </a:extLst>
          </p:cNvPr>
          <p:cNvCxnSpPr>
            <a:cxnSpLocks/>
          </p:cNvCxnSpPr>
          <p:nvPr/>
        </p:nvCxnSpPr>
        <p:spPr>
          <a:xfrm>
            <a:off x="8996855" y="551791"/>
            <a:ext cx="2785240" cy="0"/>
          </a:xfrm>
          <a:prstGeom prst="line">
            <a:avLst/>
          </a:prstGeom>
          <a:ln w="193675" cap="rnd">
            <a:gradFill flip="none" rotWithShape="1">
              <a:gsLst>
                <a:gs pos="0">
                  <a:srgbClr val="F9633E">
                    <a:lumMod val="100000"/>
                    <a:alpha val="0"/>
                  </a:srgbClr>
                </a:gs>
                <a:gs pos="100000">
                  <a:srgbClr val="FFE081">
                    <a:alpha val="8000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504837"/>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C3DD6F9-71A2-6D3C-73C6-B2EA769C0671}"/>
              </a:ext>
            </a:extLst>
          </p:cNvPr>
          <p:cNvGrpSpPr/>
          <p:nvPr/>
        </p:nvGrpSpPr>
        <p:grpSpPr>
          <a:xfrm>
            <a:off x="0" y="0"/>
            <a:ext cx="12192000" cy="6858000"/>
            <a:chOff x="-26063" y="280281"/>
            <a:chExt cx="12192000" cy="6858000"/>
          </a:xfrm>
        </p:grpSpPr>
        <p:pic>
          <p:nvPicPr>
            <p:cNvPr id="3" name="图片 2" descr="桌子上有许多窗户&#10;&#10;描述已自动生成">
              <a:extLst>
                <a:ext uri="{FF2B5EF4-FFF2-40B4-BE49-F238E27FC236}">
                  <a16:creationId xmlns:a16="http://schemas.microsoft.com/office/drawing/2014/main" id="{8EAA4883-AB0C-90C3-4BF6-2F83228EA159}"/>
                </a:ext>
              </a:extLst>
            </p:cNvPr>
            <p:cNvPicPr>
              <a:picLocks noChangeAspect="1"/>
            </p:cNvPicPr>
            <p:nvPr/>
          </p:nvPicPr>
          <p:blipFill rotWithShape="1">
            <a:blip r:embed="rId2">
              <a:extLst>
                <a:ext uri="{28A0092B-C50C-407E-A947-70E740481C1C}">
                  <a14:useLocalDpi xmlns:a14="http://schemas.microsoft.com/office/drawing/2010/main" val="0"/>
                </a:ext>
              </a:extLst>
            </a:blip>
            <a:srcRect l="183" r="183"/>
            <a:stretch/>
          </p:blipFill>
          <p:spPr>
            <a:xfrm>
              <a:off x="-26063" y="280281"/>
              <a:ext cx="12192000" cy="6858000"/>
            </a:xfrm>
            <a:prstGeom prst="rect">
              <a:avLst/>
            </a:prstGeom>
          </p:spPr>
        </p:pic>
        <p:sp>
          <p:nvSpPr>
            <p:cNvPr id="6" name="矩形 5">
              <a:extLst>
                <a:ext uri="{FF2B5EF4-FFF2-40B4-BE49-F238E27FC236}">
                  <a16:creationId xmlns:a16="http://schemas.microsoft.com/office/drawing/2014/main" id="{8CE4B1FA-1B3B-5DFD-02DB-E2A2FF62B892}"/>
                </a:ext>
              </a:extLst>
            </p:cNvPr>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2EABBA05-BABC-E13F-1077-47A1FB49F034}"/>
              </a:ext>
            </a:extLst>
          </p:cNvPr>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身份验证模块的设计</a:t>
            </a:r>
          </a:p>
        </p:txBody>
      </p:sp>
      <p:grpSp>
        <p:nvGrpSpPr>
          <p:cNvPr id="11" name="组合 10">
            <a:extLst>
              <a:ext uri="{FF2B5EF4-FFF2-40B4-BE49-F238E27FC236}">
                <a16:creationId xmlns:a16="http://schemas.microsoft.com/office/drawing/2014/main" id="{2B2E962B-DC8D-4358-49E1-A0F89112AE2C}"/>
              </a:ext>
            </a:extLst>
          </p:cNvPr>
          <p:cNvGrpSpPr/>
          <p:nvPr/>
        </p:nvGrpSpPr>
        <p:grpSpPr>
          <a:xfrm>
            <a:off x="3900866" y="893386"/>
            <a:ext cx="4390268" cy="1323439"/>
            <a:chOff x="3850907" y="893386"/>
            <a:chExt cx="4390268" cy="1323439"/>
          </a:xfrm>
        </p:grpSpPr>
        <p:sp>
          <p:nvSpPr>
            <p:cNvPr id="7" name="文本框 6">
              <a:extLst>
                <a:ext uri="{FF2B5EF4-FFF2-40B4-BE49-F238E27FC236}">
                  <a16:creationId xmlns:a16="http://schemas.microsoft.com/office/drawing/2014/main" id="{9A217D7B-30BB-DC33-9E53-B1262FC0C93E}"/>
                </a:ext>
              </a:extLst>
            </p:cNvPr>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02</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45A902D0-5152-CD04-2675-3A505451A304}"/>
                </a:ext>
              </a:extLst>
            </p:cNvPr>
            <p:cNvCxnSpPr>
              <a:cxnSpLocks/>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8717B0C-1CBC-A23D-D6E9-6F5E0F5519C9}"/>
                </a:ext>
              </a:extLst>
            </p:cNvPr>
            <p:cNvCxnSpPr>
              <a:cxnSpLocks/>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250FF2C1-55AF-DEE6-0F89-2F68A52AAEE7}"/>
              </a:ext>
            </a:extLst>
          </p:cNvPr>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自顶向下，逐步细化</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a:extLst>
              <a:ext uri="{FF2B5EF4-FFF2-40B4-BE49-F238E27FC236}">
                <a16:creationId xmlns:a16="http://schemas.microsoft.com/office/drawing/2014/main" id="{DC7E4160-D20B-AD2B-6BAF-75F9E69FAB3F}"/>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extLst>
      <p:ext uri="{BB962C8B-B14F-4D97-AF65-F5344CB8AC3E}">
        <p14:creationId xmlns:p14="http://schemas.microsoft.com/office/powerpoint/2010/main" val="4231410019"/>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分析需求</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身份验证（</a:t>
            </a:r>
            <a:r>
              <a:rPr lang="en-US" altLang="zh-CN" dirty="0">
                <a:latin typeface="微软雅黑" panose="020B0503020204020204" pitchFamily="34" charset="-122"/>
                <a:ea typeface="微软雅黑" panose="020B0503020204020204" pitchFamily="34" charset="-122"/>
              </a:rPr>
              <a:t>Authentication</a:t>
            </a:r>
            <a:r>
              <a:rPr lang="zh-CN" altLang="en-US" dirty="0">
                <a:latin typeface="微软雅黑" panose="020B0503020204020204" pitchFamily="34" charset="-122"/>
                <a:ea typeface="微软雅黑" panose="020B0503020204020204" pitchFamily="34" charset="-122"/>
              </a:rPr>
              <a:t>）包含有两个主要过程：获取身份（即登录，</a:t>
            </a:r>
            <a:r>
              <a:rPr lang="en-US" altLang="zh-CN" dirty="0" err="1">
                <a:latin typeface="微软雅黑" panose="020B0503020204020204" pitchFamily="34" charset="-122"/>
                <a:ea typeface="微软雅黑" panose="020B0503020204020204" pitchFamily="34" charset="-122"/>
              </a:rPr>
              <a:t>SignIn</a:t>
            </a:r>
            <a:r>
              <a:rPr lang="zh-CN" altLang="en-US" dirty="0">
                <a:latin typeface="微软雅黑" panose="020B0503020204020204" pitchFamily="34" charset="-122"/>
                <a:ea typeface="微软雅黑" panose="020B0503020204020204" pitchFamily="34" charset="-122"/>
              </a:rPr>
              <a:t>），身份验证（</a:t>
            </a:r>
            <a:r>
              <a:rPr lang="en-US" altLang="zh-CN" dirty="0">
                <a:latin typeface="微软雅黑" panose="020B0503020204020204" pitchFamily="34" charset="-122"/>
                <a:ea typeface="微软雅黑" panose="020B0503020204020204" pitchFamily="34" charset="-122"/>
              </a:rPr>
              <a:t>Authenticate</a:t>
            </a:r>
            <a:r>
              <a:rPr lang="zh-CN" altLang="en-US" dirty="0">
                <a:latin typeface="微软雅黑" panose="020B0503020204020204" pitchFamily="34" charset="-122"/>
                <a:ea typeface="微软雅黑" panose="020B0503020204020204" pitchFamily="34" charset="-122"/>
              </a:rPr>
              <a:t>）在经过仔细分析之后，还可以得到第三个主要过程：注销（</a:t>
            </a:r>
            <a:r>
              <a:rPr lang="en-US" altLang="zh-CN" dirty="0" err="1">
                <a:latin typeface="微软雅黑" panose="020B0503020204020204" pitchFamily="34" charset="-122"/>
                <a:ea typeface="微软雅黑" panose="020B0503020204020204" pitchFamily="34" charset="-122"/>
              </a:rPr>
              <a:t>SignOut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整理上述内容，可以得到这三个过程的输入和输出：</a:t>
            </a:r>
          </a:p>
        </p:txBody>
      </p:sp>
      <p:sp>
        <p:nvSpPr>
          <p:cNvPr id="2" name="文本框 1">
            <a:extLst>
              <a:ext uri="{FF2B5EF4-FFF2-40B4-BE49-F238E27FC236}">
                <a16:creationId xmlns:a16="http://schemas.microsoft.com/office/drawing/2014/main" id="{97A9CD5D-DA58-9793-6E44-F8AA2910E5CC}"/>
              </a:ext>
            </a:extLst>
          </p:cNvPr>
          <p:cNvSpPr txBox="1"/>
          <p:nvPr/>
        </p:nvSpPr>
        <p:spPr>
          <a:xfrm>
            <a:off x="496858" y="3447455"/>
            <a:ext cx="2262158" cy="923330"/>
          </a:xfrm>
          <a:prstGeom prst="rect">
            <a:avLst/>
          </a:prstGeom>
          <a:noFill/>
        </p:spPr>
        <p:txBody>
          <a:bodyPr wrap="none" rtlCol="0">
            <a:spAutoFit/>
          </a:bodyPr>
          <a:lstStyle/>
          <a:p>
            <a:r>
              <a:rPr lang="zh-CN" altLang="en-US" dirty="0"/>
              <a:t>登录过程：</a:t>
            </a:r>
            <a:endParaRPr lang="en-US" altLang="zh-CN" dirty="0"/>
          </a:p>
          <a:p>
            <a:r>
              <a:rPr lang="zh-CN" altLang="en-US" dirty="0"/>
              <a:t>输入：用户名，口令</a:t>
            </a:r>
            <a:endParaRPr lang="en-US" altLang="zh-CN" dirty="0"/>
          </a:p>
          <a:p>
            <a:r>
              <a:rPr lang="zh-CN" altLang="en-US" dirty="0"/>
              <a:t>输出：证书</a:t>
            </a:r>
            <a:r>
              <a:rPr lang="en-US" altLang="zh-CN" dirty="0"/>
              <a:t>/</a:t>
            </a:r>
            <a:r>
              <a:rPr lang="zh-CN" altLang="en-US" dirty="0"/>
              <a:t>凭据</a:t>
            </a:r>
          </a:p>
        </p:txBody>
      </p:sp>
      <p:sp>
        <p:nvSpPr>
          <p:cNvPr id="3" name="文本框 2">
            <a:extLst>
              <a:ext uri="{FF2B5EF4-FFF2-40B4-BE49-F238E27FC236}">
                <a16:creationId xmlns:a16="http://schemas.microsoft.com/office/drawing/2014/main" id="{183589A5-6D4B-14FD-6079-9A17D91026DE}"/>
              </a:ext>
            </a:extLst>
          </p:cNvPr>
          <p:cNvSpPr txBox="1"/>
          <p:nvPr/>
        </p:nvSpPr>
        <p:spPr>
          <a:xfrm>
            <a:off x="3391615" y="3447455"/>
            <a:ext cx="2271085" cy="923330"/>
          </a:xfrm>
          <a:prstGeom prst="rect">
            <a:avLst/>
          </a:prstGeom>
          <a:noFill/>
        </p:spPr>
        <p:txBody>
          <a:bodyPr wrap="square" rtlCol="0">
            <a:spAutoFit/>
          </a:bodyPr>
          <a:lstStyle/>
          <a:p>
            <a:r>
              <a:rPr lang="zh-CN" altLang="en-US" dirty="0"/>
              <a:t>身份验证过程：</a:t>
            </a:r>
            <a:endParaRPr lang="en-US" altLang="zh-CN" dirty="0"/>
          </a:p>
          <a:p>
            <a:r>
              <a:rPr lang="zh-CN" altLang="en-US" dirty="0"/>
              <a:t>输入：证书</a:t>
            </a:r>
            <a:r>
              <a:rPr lang="en-US" altLang="zh-CN" dirty="0"/>
              <a:t>/</a:t>
            </a:r>
            <a:r>
              <a:rPr lang="zh-CN" altLang="en-US" dirty="0"/>
              <a:t>凭据</a:t>
            </a:r>
            <a:endParaRPr lang="en-US" altLang="zh-CN" dirty="0"/>
          </a:p>
          <a:p>
            <a:r>
              <a:rPr lang="zh-CN" altLang="en-US" dirty="0"/>
              <a:t>输出：身份验证结果</a:t>
            </a:r>
          </a:p>
        </p:txBody>
      </p:sp>
      <p:sp>
        <p:nvSpPr>
          <p:cNvPr id="8" name="文本框 7">
            <a:extLst>
              <a:ext uri="{FF2B5EF4-FFF2-40B4-BE49-F238E27FC236}">
                <a16:creationId xmlns:a16="http://schemas.microsoft.com/office/drawing/2014/main" id="{64E27B8F-CF80-8E7B-9724-D12BF4084B2D}"/>
              </a:ext>
            </a:extLst>
          </p:cNvPr>
          <p:cNvSpPr txBox="1"/>
          <p:nvPr/>
        </p:nvSpPr>
        <p:spPr>
          <a:xfrm>
            <a:off x="6295300" y="3447455"/>
            <a:ext cx="1890261" cy="923330"/>
          </a:xfrm>
          <a:prstGeom prst="rect">
            <a:avLst/>
          </a:prstGeom>
          <a:noFill/>
        </p:spPr>
        <p:txBody>
          <a:bodyPr wrap="none" rtlCol="0">
            <a:spAutoFit/>
          </a:bodyPr>
          <a:lstStyle/>
          <a:p>
            <a:r>
              <a:rPr lang="zh-CN" altLang="en-US" dirty="0"/>
              <a:t>注销：</a:t>
            </a:r>
            <a:endParaRPr lang="en-US" altLang="zh-CN" dirty="0"/>
          </a:p>
          <a:p>
            <a:r>
              <a:rPr lang="zh-CN" altLang="en-US" dirty="0"/>
              <a:t>输入：证书</a:t>
            </a:r>
            <a:r>
              <a:rPr lang="en-US" altLang="zh-CN" dirty="0"/>
              <a:t>/</a:t>
            </a:r>
            <a:r>
              <a:rPr lang="zh-CN" altLang="en-US" dirty="0"/>
              <a:t>凭据</a:t>
            </a:r>
            <a:endParaRPr lang="en-US" altLang="zh-CN" dirty="0"/>
          </a:p>
          <a:p>
            <a:r>
              <a:rPr lang="zh-CN" altLang="en-US" dirty="0"/>
              <a:t>输出：无</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4580953"/>
            <a:ext cx="5262979" cy="1477328"/>
          </a:xfrm>
          <a:prstGeom prst="rect">
            <a:avLst/>
          </a:prstGeom>
          <a:noFill/>
        </p:spPr>
        <p:txBody>
          <a:bodyPr wrap="none" rtlCol="0">
            <a:spAutoFit/>
          </a:bodyPr>
          <a:lstStyle/>
          <a:p>
            <a:r>
              <a:rPr lang="zh-CN" altLang="en-US" dirty="0"/>
              <a:t>整理上述三个主要过程，得到以下名词和动词表：</a:t>
            </a:r>
            <a:endParaRPr lang="en-US" altLang="zh-CN" dirty="0"/>
          </a:p>
          <a:p>
            <a:endParaRPr lang="en-US" altLang="zh-CN" dirty="0"/>
          </a:p>
          <a:p>
            <a:r>
              <a:rPr lang="zh-CN" altLang="en-US" dirty="0"/>
              <a:t>名词：证书，凭据，用户名，口令，身份验证结果</a:t>
            </a:r>
            <a:endParaRPr lang="en-US" altLang="zh-CN" dirty="0"/>
          </a:p>
          <a:p>
            <a:endParaRPr lang="en-US" altLang="zh-CN" dirty="0"/>
          </a:p>
          <a:p>
            <a:r>
              <a:rPr lang="zh-CN" altLang="en-US" dirty="0"/>
              <a:t>动词：登录，身份验证，注销</a:t>
            </a:r>
          </a:p>
        </p:txBody>
      </p:sp>
    </p:spTree>
    <p:extLst>
      <p:ext uri="{BB962C8B-B14F-4D97-AF65-F5344CB8AC3E}">
        <p14:creationId xmlns:p14="http://schemas.microsoft.com/office/powerpoint/2010/main" val="81350499"/>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证书的基本结构</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899757"/>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登录证书（</a:t>
            </a:r>
            <a:r>
              <a:rPr lang="en-US" altLang="zh-CN" dirty="0">
                <a:latin typeface="微软雅黑" panose="020B0503020204020204" pitchFamily="34" charset="-122"/>
                <a:ea typeface="微软雅黑" panose="020B0503020204020204" pitchFamily="34" charset="-122"/>
              </a:rPr>
              <a:t>Certification</a:t>
            </a:r>
            <a:r>
              <a:rPr lang="zh-CN" altLang="en-US" dirty="0">
                <a:latin typeface="微软雅黑" panose="020B0503020204020204" pitchFamily="34" charset="-122"/>
                <a:ea typeface="微软雅黑" panose="020B0503020204020204" pitchFamily="34" charset="-122"/>
              </a:rPr>
              <a:t>）是由身份验证服务器颁发的，表明用户身份的凭证。现主流证书的基本结构是：</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479653"/>
            <a:ext cx="11208458" cy="3970318"/>
          </a:xfrm>
          <a:prstGeom prst="rect">
            <a:avLst/>
          </a:prstGeom>
          <a:noFill/>
        </p:spPr>
        <p:txBody>
          <a:bodyPr wrap="square" rtlCol="0">
            <a:spAutoFit/>
          </a:bodyPr>
          <a:lstStyle/>
          <a:p>
            <a:r>
              <a:rPr lang="zh-CN" altLang="en-US" dirty="0"/>
              <a:t>颁发者（</a:t>
            </a:r>
            <a:r>
              <a:rPr lang="en-US" altLang="zh-CN" dirty="0"/>
              <a:t>Issuer</a:t>
            </a:r>
            <a:r>
              <a:rPr lang="zh-CN" altLang="en-US" dirty="0"/>
              <a:t>）：记录证书是由谁颁发的。这是基本数据结构 </a:t>
            </a:r>
            <a:r>
              <a:rPr lang="en-US" altLang="zh-CN" dirty="0"/>
              <a:t>string Issuer</a:t>
            </a:r>
            <a:r>
              <a:rPr lang="zh-CN" altLang="en-US" dirty="0"/>
              <a:t>。</a:t>
            </a:r>
            <a:endParaRPr lang="en-US" altLang="zh-CN" dirty="0"/>
          </a:p>
          <a:p>
            <a:endParaRPr lang="en-US" altLang="zh-CN" dirty="0"/>
          </a:p>
          <a:p>
            <a:r>
              <a:rPr lang="zh-CN" altLang="en-US" dirty="0"/>
              <a:t>颁发对象（</a:t>
            </a:r>
            <a:r>
              <a:rPr lang="en-US" altLang="zh-CN" dirty="0"/>
              <a:t>Subject</a:t>
            </a:r>
            <a:r>
              <a:rPr lang="zh-CN" altLang="en-US" dirty="0"/>
              <a:t>）：记录证书是颁发给哪个实体。一般而言，这里保存用户主体（</a:t>
            </a:r>
            <a:r>
              <a:rPr lang="en-US" altLang="zh-CN" dirty="0" err="1"/>
              <a:t>UserPrincipal</a:t>
            </a:r>
            <a:r>
              <a:rPr lang="zh-CN" altLang="en-US" dirty="0"/>
              <a:t>）。</a:t>
            </a:r>
            <a:endParaRPr lang="en-US" altLang="zh-CN" dirty="0"/>
          </a:p>
          <a:p>
            <a:endParaRPr lang="en-US" altLang="zh-CN" dirty="0"/>
          </a:p>
          <a:p>
            <a:r>
              <a:rPr lang="zh-CN" altLang="en-US" dirty="0"/>
              <a:t>有效期（</a:t>
            </a:r>
            <a:r>
              <a:rPr lang="en-US" altLang="zh-CN" dirty="0"/>
              <a:t>Validity</a:t>
            </a:r>
            <a:r>
              <a:rPr lang="zh-CN" altLang="en-US" dirty="0"/>
              <a:t>）：记录证书的生效时间。是由开始时间（</a:t>
            </a:r>
            <a:r>
              <a:rPr lang="en-US" altLang="zh-CN" dirty="0" err="1"/>
              <a:t>NotBefore</a:t>
            </a:r>
            <a:r>
              <a:rPr lang="zh-CN" altLang="en-US" dirty="0"/>
              <a:t>）和结束时间（</a:t>
            </a:r>
            <a:r>
              <a:rPr lang="en-US" altLang="zh-CN" dirty="0" err="1"/>
              <a:t>NotAfter</a:t>
            </a:r>
            <a:r>
              <a:rPr lang="zh-CN" altLang="en-US" dirty="0"/>
              <a:t>）两个时间类型</a:t>
            </a:r>
            <a:endParaRPr lang="en-US" altLang="zh-CN" dirty="0"/>
          </a:p>
          <a:p>
            <a:r>
              <a:rPr lang="en-US" altLang="zh-CN" dirty="0"/>
              <a:t>                                       </a:t>
            </a:r>
            <a:r>
              <a:rPr lang="zh-CN" altLang="en-US" dirty="0"/>
              <a:t>数据组成的复合结构。可以使用结构体表述，无需细化。</a:t>
            </a:r>
            <a:endParaRPr lang="en-US" altLang="zh-CN" dirty="0"/>
          </a:p>
          <a:p>
            <a:endParaRPr lang="en-US" altLang="zh-CN" dirty="0"/>
          </a:p>
          <a:p>
            <a:r>
              <a:rPr lang="zh-CN" altLang="en-US" dirty="0"/>
              <a:t>证书声明（</a:t>
            </a:r>
            <a:r>
              <a:rPr lang="en-US" altLang="zh-CN" dirty="0"/>
              <a:t>Claims</a:t>
            </a:r>
            <a:r>
              <a:rPr lang="zh-CN" altLang="en-US" dirty="0"/>
              <a:t>）：记录证书的其它信息。由一个键值对（</a:t>
            </a:r>
            <a:r>
              <a:rPr lang="en-US" altLang="zh-CN" dirty="0"/>
              <a:t>Dictionary&lt;string, string&gt;</a:t>
            </a:r>
            <a:r>
              <a:rPr lang="zh-CN" altLang="en-US" dirty="0"/>
              <a:t>），无需细化。</a:t>
            </a:r>
            <a:endParaRPr lang="en-US" altLang="zh-CN" dirty="0"/>
          </a:p>
          <a:p>
            <a:endParaRPr lang="en-US" altLang="zh-CN" dirty="0"/>
          </a:p>
          <a:p>
            <a:r>
              <a:rPr lang="zh-CN" altLang="en-US" dirty="0"/>
              <a:t>签名（</a:t>
            </a:r>
            <a:r>
              <a:rPr lang="en-US" altLang="zh-CN" dirty="0"/>
              <a:t>Signature</a:t>
            </a:r>
            <a:r>
              <a:rPr lang="zh-CN" altLang="en-US" dirty="0"/>
              <a:t>）：证书的防篡改签名，这是基本数据结构 </a:t>
            </a:r>
            <a:r>
              <a:rPr lang="en-US" altLang="zh-CN" dirty="0"/>
              <a:t>string Signature</a:t>
            </a:r>
            <a:r>
              <a:rPr lang="zh-CN" altLang="en-US" dirty="0"/>
              <a:t>。</a:t>
            </a:r>
            <a:endParaRPr lang="en-US" altLang="zh-CN" dirty="0"/>
          </a:p>
          <a:p>
            <a:endParaRPr lang="en-US" altLang="zh-CN" dirty="0"/>
          </a:p>
          <a:p>
            <a:r>
              <a:rPr lang="zh-CN" altLang="en-US" dirty="0"/>
              <a:t>签名算法（</a:t>
            </a:r>
            <a:r>
              <a:rPr lang="en-US" altLang="zh-CN" dirty="0"/>
              <a:t>Algorithm</a:t>
            </a:r>
            <a:r>
              <a:rPr lang="zh-CN" altLang="en-US" dirty="0"/>
              <a:t>）：这是生成证书签名使用的算法，在本例中默认为</a:t>
            </a:r>
            <a:r>
              <a:rPr lang="en-US" altLang="zh-CN" dirty="0"/>
              <a:t>SHA1</a:t>
            </a:r>
            <a:r>
              <a:rPr lang="zh-CN" altLang="en-US" dirty="0"/>
              <a:t>。所以无需此字段</a:t>
            </a:r>
            <a:endParaRPr lang="en-US" altLang="zh-CN" dirty="0"/>
          </a:p>
          <a:p>
            <a:endParaRPr lang="en-US" altLang="zh-CN" dirty="0"/>
          </a:p>
          <a:p>
            <a:r>
              <a:rPr lang="zh-CN" altLang="en-US" dirty="0"/>
              <a:t>版本（</a:t>
            </a:r>
            <a:r>
              <a:rPr lang="en-US" altLang="zh-CN" dirty="0"/>
              <a:t>Version</a:t>
            </a:r>
            <a:r>
              <a:rPr lang="zh-CN" altLang="en-US" dirty="0"/>
              <a:t>）：证书的版本号，本例中由于颁发者唯一，且有效时间短（不超过</a:t>
            </a:r>
            <a:r>
              <a:rPr lang="en-US" altLang="zh-CN" dirty="0"/>
              <a:t>24h</a:t>
            </a:r>
            <a:r>
              <a:rPr lang="zh-CN" altLang="en-US" dirty="0"/>
              <a:t>），所以无需此字段。</a:t>
            </a:r>
            <a:endParaRPr lang="en-US" altLang="zh-CN" dirty="0"/>
          </a:p>
        </p:txBody>
      </p:sp>
    </p:spTree>
    <p:extLst>
      <p:ext uri="{BB962C8B-B14F-4D97-AF65-F5344CB8AC3E}">
        <p14:creationId xmlns:p14="http://schemas.microsoft.com/office/powerpoint/2010/main" val="34316637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用户主体</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用户主体（</a:t>
            </a:r>
            <a:r>
              <a:rPr lang="en-US" altLang="zh-CN" dirty="0" err="1">
                <a:latin typeface="微软雅黑" panose="020B0503020204020204" pitchFamily="34" charset="-122"/>
                <a:ea typeface="微软雅黑" panose="020B0503020204020204" pitchFamily="34" charset="-122"/>
              </a:rPr>
              <a:t>UserPrincipal</a:t>
            </a:r>
            <a:r>
              <a:rPr lang="zh-CN" altLang="en-US" dirty="0">
                <a:latin typeface="微软雅黑" panose="020B0503020204020204" pitchFamily="34" charset="-122"/>
                <a:ea typeface="微软雅黑" panose="020B0503020204020204" pitchFamily="34" charset="-122"/>
              </a:rPr>
              <a:t>）指的是已经被验证身份的用户。在系统中，该对象是可信的。国内主流结构是：</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651426"/>
            <a:ext cx="11208458" cy="1477328"/>
          </a:xfrm>
          <a:prstGeom prst="rect">
            <a:avLst/>
          </a:prstGeom>
          <a:noFill/>
        </p:spPr>
        <p:txBody>
          <a:bodyPr wrap="square" rtlCol="0">
            <a:spAutoFit/>
          </a:bodyPr>
          <a:lstStyle/>
          <a:p>
            <a:r>
              <a:rPr lang="zh-CN" altLang="en-US" dirty="0"/>
              <a:t>主体编号（</a:t>
            </a:r>
            <a:r>
              <a:rPr lang="en-US" altLang="zh-CN" dirty="0"/>
              <a:t>Serial/ID</a:t>
            </a:r>
            <a:r>
              <a:rPr lang="zh-CN" altLang="en-US" dirty="0"/>
              <a:t>）：用以查询主体的主键。可以是数字，字符串或者</a:t>
            </a:r>
            <a:r>
              <a:rPr lang="en-US" altLang="zh-CN" dirty="0" err="1"/>
              <a:t>Guid</a:t>
            </a:r>
            <a:r>
              <a:rPr lang="zh-CN" altLang="en-US" dirty="0"/>
              <a:t>等基本类型，无需细化</a:t>
            </a:r>
            <a:endParaRPr lang="en-US" altLang="zh-CN" dirty="0"/>
          </a:p>
          <a:p>
            <a:endParaRPr lang="en-US" altLang="zh-CN" dirty="0"/>
          </a:p>
          <a:p>
            <a:r>
              <a:rPr lang="zh-CN" altLang="en-US" dirty="0"/>
              <a:t>显示名称（</a:t>
            </a:r>
            <a:r>
              <a:rPr lang="en-US" altLang="zh-CN" dirty="0"/>
              <a:t>DisplayName</a:t>
            </a:r>
            <a:r>
              <a:rPr lang="zh-CN" altLang="en-US" dirty="0"/>
              <a:t>）：用以显示的字符串，可以是用户的昵称，也可以是真实姓名等，无需细化</a:t>
            </a:r>
            <a:endParaRPr lang="en-US" altLang="zh-CN" dirty="0"/>
          </a:p>
          <a:p>
            <a:endParaRPr lang="en-US" altLang="zh-CN" dirty="0"/>
          </a:p>
          <a:p>
            <a:r>
              <a:rPr lang="zh-CN" altLang="en-US" dirty="0"/>
              <a:t>头像（</a:t>
            </a:r>
            <a:r>
              <a:rPr lang="en-US" altLang="zh-CN" dirty="0"/>
              <a:t>Avatar</a:t>
            </a:r>
            <a:r>
              <a:rPr lang="zh-CN" altLang="en-US" dirty="0"/>
              <a:t>）：用户头像所对应的</a:t>
            </a:r>
            <a:r>
              <a:rPr lang="en-US" altLang="zh-CN" dirty="0"/>
              <a:t>URI</a:t>
            </a:r>
            <a:r>
              <a:rPr lang="zh-CN" altLang="en-US" dirty="0"/>
              <a:t>，一般使用字符串保存，无需细化</a:t>
            </a:r>
            <a:endParaRPr lang="en-US" altLang="zh-CN" dirty="0"/>
          </a:p>
        </p:txBody>
      </p:sp>
      <p:sp>
        <p:nvSpPr>
          <p:cNvPr id="2" name="文本框 1">
            <a:extLst>
              <a:ext uri="{FF2B5EF4-FFF2-40B4-BE49-F238E27FC236}">
                <a16:creationId xmlns:a16="http://schemas.microsoft.com/office/drawing/2014/main" id="{BA9C325F-3263-97E3-F95F-71408AEA0CB2}"/>
              </a:ext>
            </a:extLst>
          </p:cNvPr>
          <p:cNvSpPr txBox="1"/>
          <p:nvPr/>
        </p:nvSpPr>
        <p:spPr>
          <a:xfrm>
            <a:off x="564975" y="4373890"/>
            <a:ext cx="11160178" cy="1200329"/>
          </a:xfrm>
          <a:prstGeom prst="rect">
            <a:avLst/>
          </a:prstGeom>
          <a:noFill/>
        </p:spPr>
        <p:txBody>
          <a:bodyPr wrap="square" rtlCol="0">
            <a:spAutoFit/>
          </a:bodyPr>
          <a:lstStyle/>
          <a:p>
            <a:r>
              <a:rPr lang="zh-CN" altLang="en-US" dirty="0"/>
              <a:t>根据业务需要，应该在此类型中，添加其它必要的内容，比如在选课系统中，可能需要记录用户的学院信息，则可以在此处添加 学院（</a:t>
            </a:r>
            <a:r>
              <a:rPr lang="en-US" altLang="zh-CN" dirty="0"/>
              <a:t>Department</a:t>
            </a:r>
            <a:r>
              <a:rPr lang="zh-CN" altLang="en-US" dirty="0"/>
              <a:t>） 相关的内容，根据实际需要细化即可。</a:t>
            </a:r>
            <a:endParaRPr lang="en-US" altLang="zh-CN" dirty="0"/>
          </a:p>
          <a:p>
            <a:endParaRPr lang="en-US" altLang="zh-CN" dirty="0"/>
          </a:p>
          <a:p>
            <a:r>
              <a:rPr lang="zh-CN" altLang="en-US" dirty="0"/>
              <a:t>在本次实验中，仅需要上述三个字段，其中主体编号使用</a:t>
            </a:r>
            <a:r>
              <a:rPr lang="en-US" altLang="zh-CN" dirty="0" err="1"/>
              <a:t>Guid</a:t>
            </a:r>
            <a:r>
              <a:rPr lang="zh-CN" altLang="en-US" dirty="0"/>
              <a:t>类型。</a:t>
            </a:r>
          </a:p>
        </p:txBody>
      </p:sp>
    </p:spTree>
    <p:extLst>
      <p:ext uri="{BB962C8B-B14F-4D97-AF65-F5344CB8AC3E}">
        <p14:creationId xmlns:p14="http://schemas.microsoft.com/office/powerpoint/2010/main" val="2550831618"/>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证书 </a:t>
              </a:r>
              <a:r>
                <a:rPr lang="en-US" altLang="zh-CN" sz="2000" dirty="0">
                  <a:solidFill>
                    <a:schemeClr val="bg1"/>
                  </a:solidFill>
                  <a:latin typeface="微软雅黑" panose="020B0503020204020204" pitchFamily="34" charset="-122"/>
                  <a:ea typeface="微软雅黑" panose="020B0503020204020204" pitchFamily="34" charset="-122"/>
                </a:rPr>
                <a:t>vs. </a:t>
              </a:r>
              <a:r>
                <a:rPr lang="zh-CN" altLang="en-US" sz="2000" dirty="0">
                  <a:solidFill>
                    <a:schemeClr val="bg1"/>
                  </a:solidFill>
                  <a:latin typeface="微软雅黑" panose="020B0503020204020204" pitchFamily="34" charset="-122"/>
                  <a:ea typeface="微软雅黑" panose="020B0503020204020204" pitchFamily="34" charset="-122"/>
                </a:rPr>
                <a:t>凭据</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登录过程的结果有两种，证书（</a:t>
            </a:r>
            <a:r>
              <a:rPr lang="en-US" altLang="zh-CN" dirty="0">
                <a:latin typeface="微软雅黑" panose="020B0503020204020204" pitchFamily="34" charset="-122"/>
                <a:ea typeface="微软雅黑" panose="020B0503020204020204" pitchFamily="34" charset="-122"/>
              </a:rPr>
              <a:t>Certification</a:t>
            </a:r>
            <a:r>
              <a:rPr lang="zh-CN" altLang="en-US" dirty="0">
                <a:latin typeface="微软雅黑" panose="020B0503020204020204" pitchFamily="34" charset="-122"/>
                <a:ea typeface="微软雅黑" panose="020B0503020204020204" pitchFamily="34" charset="-122"/>
              </a:rPr>
              <a:t>）和凭据（</a:t>
            </a:r>
            <a:r>
              <a:rPr lang="en-US" altLang="zh-CN" dirty="0">
                <a:latin typeface="微软雅黑" panose="020B0503020204020204" pitchFamily="34" charset="-122"/>
                <a:ea typeface="微软雅黑" panose="020B0503020204020204" pitchFamily="34" charset="-122"/>
              </a:rPr>
              <a:t>Credential</a:t>
            </a:r>
            <a:r>
              <a:rPr lang="zh-CN" altLang="en-US" dirty="0">
                <a:latin typeface="微软雅黑" panose="020B0503020204020204" pitchFamily="34" charset="-122"/>
                <a:ea typeface="微软雅黑" panose="020B0503020204020204" pitchFamily="34" charset="-122"/>
              </a:rPr>
              <a:t>）。两者的区别如下：</a:t>
            </a:r>
          </a:p>
        </p:txBody>
      </p:sp>
      <p:graphicFrame>
        <p:nvGraphicFramePr>
          <p:cNvPr id="16" name="表格 15">
            <a:extLst>
              <a:ext uri="{FF2B5EF4-FFF2-40B4-BE49-F238E27FC236}">
                <a16:creationId xmlns:a16="http://schemas.microsoft.com/office/drawing/2014/main" id="{8FEB4B83-0018-4DCD-81C2-075DDB9D10A1}"/>
              </a:ext>
            </a:extLst>
          </p:cNvPr>
          <p:cNvGraphicFramePr>
            <a:graphicFrameLocks noGrp="1"/>
          </p:cNvGraphicFramePr>
          <p:nvPr>
            <p:extLst>
              <p:ext uri="{D42A27DB-BD31-4B8C-83A1-F6EECF244321}">
                <p14:modId xmlns:p14="http://schemas.microsoft.com/office/powerpoint/2010/main" val="825016071"/>
              </p:ext>
            </p:extLst>
          </p:nvPr>
        </p:nvGraphicFramePr>
        <p:xfrm>
          <a:off x="564975" y="2651426"/>
          <a:ext cx="10950750" cy="2225040"/>
        </p:xfrm>
        <a:graphic>
          <a:graphicData uri="http://schemas.openxmlformats.org/drawingml/2006/table">
            <a:tbl>
              <a:tblPr firstRow="1" bandRow="1">
                <a:tableStyleId>{21E4AEA4-8DFA-4A89-87EB-49C32662AFE0}</a:tableStyleId>
              </a:tblPr>
              <a:tblGrid>
                <a:gridCol w="1444800">
                  <a:extLst>
                    <a:ext uri="{9D8B030D-6E8A-4147-A177-3AD203B41FA5}">
                      <a16:colId xmlns:a16="http://schemas.microsoft.com/office/drawing/2014/main" val="4165892272"/>
                    </a:ext>
                  </a:extLst>
                </a:gridCol>
                <a:gridCol w="4562475">
                  <a:extLst>
                    <a:ext uri="{9D8B030D-6E8A-4147-A177-3AD203B41FA5}">
                      <a16:colId xmlns:a16="http://schemas.microsoft.com/office/drawing/2014/main" val="3455461894"/>
                    </a:ext>
                  </a:extLst>
                </a:gridCol>
                <a:gridCol w="4943475">
                  <a:extLst>
                    <a:ext uri="{9D8B030D-6E8A-4147-A177-3AD203B41FA5}">
                      <a16:colId xmlns:a16="http://schemas.microsoft.com/office/drawing/2014/main" val="1720809444"/>
                    </a:ext>
                  </a:extLst>
                </a:gridCol>
              </a:tblGrid>
              <a:tr h="370840">
                <a:tc>
                  <a:txBody>
                    <a:bodyPr/>
                    <a:lstStyle/>
                    <a:p>
                      <a:pPr algn="ctr"/>
                      <a:endParaRPr lang="zh-CN" altLang="en-US" dirty="0"/>
                    </a:p>
                  </a:txBody>
                  <a:tcPr/>
                </a:tc>
                <a:tc>
                  <a:txBody>
                    <a:bodyPr/>
                    <a:lstStyle/>
                    <a:p>
                      <a:pPr algn="ctr"/>
                      <a:r>
                        <a:rPr lang="zh-CN" altLang="en-US" dirty="0"/>
                        <a:t>证书（无状态服务）</a:t>
                      </a:r>
                    </a:p>
                  </a:txBody>
                  <a:tcPr/>
                </a:tc>
                <a:tc>
                  <a:txBody>
                    <a:bodyPr/>
                    <a:lstStyle/>
                    <a:p>
                      <a:pPr algn="ctr"/>
                      <a:r>
                        <a:rPr lang="zh-CN" altLang="en-US" dirty="0"/>
                        <a:t>凭据（有状态服务）</a:t>
                      </a:r>
                    </a:p>
                  </a:txBody>
                  <a:tcPr/>
                </a:tc>
                <a:extLst>
                  <a:ext uri="{0D108BD9-81ED-4DB2-BD59-A6C34878D82A}">
                    <a16:rowId xmlns:a16="http://schemas.microsoft.com/office/drawing/2014/main" val="3731372612"/>
                  </a:ext>
                </a:extLst>
              </a:tr>
              <a:tr h="370840">
                <a:tc>
                  <a:txBody>
                    <a:bodyPr/>
                    <a:lstStyle/>
                    <a:p>
                      <a:pPr algn="ctr"/>
                      <a:r>
                        <a:rPr lang="zh-CN" altLang="en-US" dirty="0"/>
                        <a:t>保存位置</a:t>
                      </a:r>
                    </a:p>
                  </a:txBody>
                  <a:tcPr/>
                </a:tc>
                <a:tc>
                  <a:txBody>
                    <a:bodyPr/>
                    <a:lstStyle/>
                    <a:p>
                      <a:pPr algn="ctr"/>
                      <a:r>
                        <a:rPr lang="zh-CN" altLang="en-US" dirty="0"/>
                        <a:t>证书保存在客户端</a:t>
                      </a:r>
                    </a:p>
                  </a:txBody>
                  <a:tcPr/>
                </a:tc>
                <a:tc>
                  <a:txBody>
                    <a:bodyPr/>
                    <a:lstStyle/>
                    <a:p>
                      <a:pPr algn="ctr"/>
                      <a:r>
                        <a:rPr lang="zh-CN" altLang="en-US" dirty="0"/>
                        <a:t>证书保存在服务器，凭据保存在客户端</a:t>
                      </a:r>
                    </a:p>
                  </a:txBody>
                  <a:tcPr/>
                </a:tc>
                <a:extLst>
                  <a:ext uri="{0D108BD9-81ED-4DB2-BD59-A6C34878D82A}">
                    <a16:rowId xmlns:a16="http://schemas.microsoft.com/office/drawing/2014/main" val="392128260"/>
                  </a:ext>
                </a:extLst>
              </a:tr>
              <a:tr h="370840">
                <a:tc>
                  <a:txBody>
                    <a:bodyPr/>
                    <a:lstStyle/>
                    <a:p>
                      <a:pPr algn="ctr"/>
                      <a:r>
                        <a:rPr lang="zh-CN" altLang="en-US" dirty="0"/>
                        <a:t>安全性</a:t>
                      </a:r>
                    </a:p>
                  </a:txBody>
                  <a:tcPr/>
                </a:tc>
                <a:tc>
                  <a:txBody>
                    <a:bodyPr/>
                    <a:lstStyle/>
                    <a:p>
                      <a:pPr algn="ctr"/>
                      <a:r>
                        <a:rPr lang="zh-CN" altLang="en-US" dirty="0"/>
                        <a:t>低</a:t>
                      </a:r>
                    </a:p>
                  </a:txBody>
                  <a:tcPr/>
                </a:tc>
                <a:tc>
                  <a:txBody>
                    <a:bodyPr/>
                    <a:lstStyle/>
                    <a:p>
                      <a:pPr algn="ctr"/>
                      <a:r>
                        <a:rPr lang="zh-CN" altLang="en-US" dirty="0"/>
                        <a:t>高</a:t>
                      </a:r>
                    </a:p>
                  </a:txBody>
                  <a:tcPr/>
                </a:tc>
                <a:extLst>
                  <a:ext uri="{0D108BD9-81ED-4DB2-BD59-A6C34878D82A}">
                    <a16:rowId xmlns:a16="http://schemas.microsoft.com/office/drawing/2014/main" val="3349940741"/>
                  </a:ext>
                </a:extLst>
              </a:tr>
              <a:tr h="370840">
                <a:tc>
                  <a:txBody>
                    <a:bodyPr/>
                    <a:lstStyle/>
                    <a:p>
                      <a:pPr algn="ctr"/>
                      <a:r>
                        <a:rPr lang="zh-CN" altLang="en-US" dirty="0"/>
                        <a:t>可过期</a:t>
                      </a:r>
                    </a:p>
                  </a:txBody>
                  <a:tcPr/>
                </a:tc>
                <a:tc>
                  <a:txBody>
                    <a:bodyPr/>
                    <a:lstStyle/>
                    <a:p>
                      <a:pPr algn="ctr"/>
                      <a:r>
                        <a:rPr lang="zh-CN" altLang="en-US" dirty="0"/>
                        <a:t>不能主动过期</a:t>
                      </a:r>
                    </a:p>
                  </a:txBody>
                  <a:tcPr/>
                </a:tc>
                <a:tc>
                  <a:txBody>
                    <a:bodyPr/>
                    <a:lstStyle/>
                    <a:p>
                      <a:pPr algn="ctr"/>
                      <a:r>
                        <a:rPr lang="zh-CN" altLang="en-US" dirty="0"/>
                        <a:t>可以主动使证书过期</a:t>
                      </a:r>
                    </a:p>
                  </a:txBody>
                  <a:tcPr/>
                </a:tc>
                <a:extLst>
                  <a:ext uri="{0D108BD9-81ED-4DB2-BD59-A6C34878D82A}">
                    <a16:rowId xmlns:a16="http://schemas.microsoft.com/office/drawing/2014/main" val="1444062832"/>
                  </a:ext>
                </a:extLst>
              </a:tr>
              <a:tr h="370840">
                <a:tc>
                  <a:txBody>
                    <a:bodyPr/>
                    <a:lstStyle/>
                    <a:p>
                      <a:pPr algn="ctr"/>
                      <a:r>
                        <a:rPr lang="zh-CN" altLang="en-US" dirty="0"/>
                        <a:t>延长时限</a:t>
                      </a:r>
                    </a:p>
                  </a:txBody>
                  <a:tcPr/>
                </a:tc>
                <a:tc>
                  <a:txBody>
                    <a:bodyPr/>
                    <a:lstStyle/>
                    <a:p>
                      <a:pPr algn="ctr"/>
                      <a:r>
                        <a:rPr lang="zh-CN" altLang="en-US" dirty="0"/>
                        <a:t>重新签发证书</a:t>
                      </a:r>
                    </a:p>
                  </a:txBody>
                  <a:tcPr/>
                </a:tc>
                <a:tc>
                  <a:txBody>
                    <a:bodyPr/>
                    <a:lstStyle/>
                    <a:p>
                      <a:pPr algn="ctr"/>
                      <a:r>
                        <a:rPr lang="zh-CN" altLang="en-US" dirty="0"/>
                        <a:t>直接延长证书时限</a:t>
                      </a:r>
                    </a:p>
                  </a:txBody>
                  <a:tcPr/>
                </a:tc>
                <a:extLst>
                  <a:ext uri="{0D108BD9-81ED-4DB2-BD59-A6C34878D82A}">
                    <a16:rowId xmlns:a16="http://schemas.microsoft.com/office/drawing/2014/main" val="999912176"/>
                  </a:ext>
                </a:extLst>
              </a:tr>
              <a:tr h="370840">
                <a:tc>
                  <a:txBody>
                    <a:bodyPr/>
                    <a:lstStyle/>
                    <a:p>
                      <a:pPr algn="ctr"/>
                      <a:r>
                        <a:rPr lang="zh-CN" altLang="en-US" dirty="0"/>
                        <a:t>服务器空间</a:t>
                      </a:r>
                    </a:p>
                  </a:txBody>
                  <a:tcPr/>
                </a:tc>
                <a:tc>
                  <a:txBody>
                    <a:bodyPr/>
                    <a:lstStyle/>
                    <a:p>
                      <a:pPr algn="ctr"/>
                      <a:r>
                        <a:rPr lang="zh-CN" altLang="en-US" dirty="0"/>
                        <a:t>不占用服务器空间</a:t>
                      </a:r>
                    </a:p>
                  </a:txBody>
                  <a:tcPr/>
                </a:tc>
                <a:tc>
                  <a:txBody>
                    <a:bodyPr/>
                    <a:lstStyle/>
                    <a:p>
                      <a:pPr algn="ctr"/>
                      <a:r>
                        <a:rPr lang="zh-CN" altLang="en-US" dirty="0"/>
                        <a:t>占用服务器空间</a:t>
                      </a:r>
                    </a:p>
                  </a:txBody>
                  <a:tcPr/>
                </a:tc>
                <a:extLst>
                  <a:ext uri="{0D108BD9-81ED-4DB2-BD59-A6C34878D82A}">
                    <a16:rowId xmlns:a16="http://schemas.microsoft.com/office/drawing/2014/main" val="3892419575"/>
                  </a:ext>
                </a:extLst>
              </a:tr>
            </a:tbl>
          </a:graphicData>
        </a:graphic>
      </p:graphicFrame>
      <p:sp>
        <p:nvSpPr>
          <p:cNvPr id="17" name="文本框 16">
            <a:extLst>
              <a:ext uri="{FF2B5EF4-FFF2-40B4-BE49-F238E27FC236}">
                <a16:creationId xmlns:a16="http://schemas.microsoft.com/office/drawing/2014/main" id="{E0438E43-802B-E3E6-EFCE-C51D32FDCEC3}"/>
              </a:ext>
            </a:extLst>
          </p:cNvPr>
          <p:cNvSpPr txBox="1"/>
          <p:nvPr/>
        </p:nvSpPr>
        <p:spPr>
          <a:xfrm>
            <a:off x="439503" y="5092383"/>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如今主流的使用程序大部分使用“凭据”。证书通常使用在小型的，快速构建的，仅供少数可信实体使用的应用程序上。本次实验均以返回凭据设计。</a:t>
            </a:r>
          </a:p>
        </p:txBody>
      </p:sp>
    </p:spTree>
    <p:extLst>
      <p:ext uri="{BB962C8B-B14F-4D97-AF65-F5344CB8AC3E}">
        <p14:creationId xmlns:p14="http://schemas.microsoft.com/office/powerpoint/2010/main" val="2281263847"/>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名词细化</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对之前整理的名词进行细化，尽可能的通过已知需求，将其细化为基本数据结构。</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651426"/>
            <a:ext cx="11208458" cy="2585323"/>
          </a:xfrm>
          <a:prstGeom prst="rect">
            <a:avLst/>
          </a:prstGeom>
          <a:noFill/>
        </p:spPr>
        <p:txBody>
          <a:bodyPr wrap="square" rtlCol="0">
            <a:spAutoFit/>
          </a:bodyPr>
          <a:lstStyle/>
          <a:p>
            <a:r>
              <a:rPr lang="zh-CN" altLang="en-US" dirty="0"/>
              <a:t>证书：已知需求</a:t>
            </a:r>
            <a:endParaRPr lang="en-US" altLang="zh-CN" dirty="0"/>
          </a:p>
          <a:p>
            <a:endParaRPr lang="en-US" altLang="zh-CN" dirty="0"/>
          </a:p>
          <a:p>
            <a:r>
              <a:rPr lang="zh-CN" altLang="en-US" dirty="0"/>
              <a:t>凭据：一个</a:t>
            </a:r>
            <a:r>
              <a:rPr lang="en-US" altLang="zh-CN" dirty="0"/>
              <a:t>8-16</a:t>
            </a:r>
            <a:r>
              <a:rPr lang="zh-CN" altLang="en-US" dirty="0"/>
              <a:t>位的随机字符串。该名词已经是基本数据结构 </a:t>
            </a:r>
            <a:r>
              <a:rPr lang="en-US" altLang="zh-CN" dirty="0"/>
              <a:t>string Credential</a:t>
            </a:r>
          </a:p>
          <a:p>
            <a:endParaRPr lang="en-US" altLang="zh-CN" dirty="0"/>
          </a:p>
          <a:p>
            <a:r>
              <a:rPr lang="zh-CN" altLang="en-US" dirty="0"/>
              <a:t>用户名：一个</a:t>
            </a:r>
            <a:r>
              <a:rPr lang="en-US" altLang="zh-CN" dirty="0"/>
              <a:t>8-16</a:t>
            </a:r>
            <a:r>
              <a:rPr lang="zh-CN" altLang="en-US" dirty="0"/>
              <a:t>位的，由用户输出的字符串。该名词是基本数据结构 </a:t>
            </a:r>
            <a:r>
              <a:rPr lang="en-US" altLang="zh-CN" dirty="0"/>
              <a:t>string </a:t>
            </a:r>
            <a:r>
              <a:rPr lang="en-US" altLang="zh-CN" dirty="0" err="1"/>
              <a:t>UserName</a:t>
            </a:r>
            <a:endParaRPr lang="en-US" altLang="zh-CN" dirty="0"/>
          </a:p>
          <a:p>
            <a:endParaRPr lang="en-US" altLang="zh-CN" dirty="0"/>
          </a:p>
          <a:p>
            <a:r>
              <a:rPr lang="zh-CN" altLang="en-US" dirty="0"/>
              <a:t>口令：一个</a:t>
            </a:r>
            <a:r>
              <a:rPr lang="en-US" altLang="zh-CN" dirty="0"/>
              <a:t>8-16</a:t>
            </a:r>
            <a:r>
              <a:rPr lang="zh-CN" altLang="en-US" dirty="0"/>
              <a:t>位的，由用户指定的字符串。该名词是基本数据结构 </a:t>
            </a:r>
            <a:r>
              <a:rPr lang="en-US" altLang="zh-CN" dirty="0"/>
              <a:t>string </a:t>
            </a:r>
            <a:r>
              <a:rPr lang="en-US" altLang="zh-CN" dirty="0" err="1"/>
              <a:t>UserPassword</a:t>
            </a:r>
            <a:endParaRPr lang="en-US" altLang="zh-CN" dirty="0"/>
          </a:p>
          <a:p>
            <a:endParaRPr lang="en-US" altLang="zh-CN" dirty="0"/>
          </a:p>
          <a:p>
            <a:r>
              <a:rPr lang="zh-CN" altLang="en-US" dirty="0"/>
              <a:t>身份验证结果：非已知需求</a:t>
            </a:r>
            <a:endParaRPr lang="en-US" altLang="zh-CN" dirty="0"/>
          </a:p>
        </p:txBody>
      </p:sp>
    </p:spTree>
    <p:extLst>
      <p:ext uri="{BB962C8B-B14F-4D97-AF65-F5344CB8AC3E}">
        <p14:creationId xmlns:p14="http://schemas.microsoft.com/office/powerpoint/2010/main" val="2913531229"/>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名词细化</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对之前整理的名词进行细化，尽可能的通过已知需求，将其细化为基本数据结构。</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651426"/>
            <a:ext cx="11208458" cy="369332"/>
          </a:xfrm>
          <a:prstGeom prst="rect">
            <a:avLst/>
          </a:prstGeom>
          <a:noFill/>
        </p:spPr>
        <p:txBody>
          <a:bodyPr wrap="square" rtlCol="0">
            <a:spAutoFit/>
          </a:bodyPr>
          <a:lstStyle/>
          <a:p>
            <a:r>
              <a:rPr lang="zh-CN" altLang="en-US" dirty="0"/>
              <a:t>证书：已经细化</a:t>
            </a:r>
            <a:endParaRPr lang="en-US" altLang="zh-CN" dirty="0"/>
          </a:p>
        </p:txBody>
      </p:sp>
      <p:pic>
        <p:nvPicPr>
          <p:cNvPr id="3" name="图片 2">
            <a:extLst>
              <a:ext uri="{FF2B5EF4-FFF2-40B4-BE49-F238E27FC236}">
                <a16:creationId xmlns:a16="http://schemas.microsoft.com/office/drawing/2014/main" id="{84F00066-8392-F8B3-6153-F9134D535CFB}"/>
              </a:ext>
            </a:extLst>
          </p:cNvPr>
          <p:cNvPicPr>
            <a:picLocks noChangeAspect="1"/>
          </p:cNvPicPr>
          <p:nvPr/>
        </p:nvPicPr>
        <p:blipFill>
          <a:blip r:embed="rId3"/>
          <a:stretch>
            <a:fillRect/>
          </a:stretch>
        </p:blipFill>
        <p:spPr>
          <a:xfrm>
            <a:off x="2572158" y="2547265"/>
            <a:ext cx="6533333" cy="3952381"/>
          </a:xfrm>
          <a:prstGeom prst="rect">
            <a:avLst/>
          </a:prstGeom>
        </p:spPr>
      </p:pic>
    </p:spTree>
    <p:extLst>
      <p:ext uri="{BB962C8B-B14F-4D97-AF65-F5344CB8AC3E}">
        <p14:creationId xmlns:p14="http://schemas.microsoft.com/office/powerpoint/2010/main" val="357847296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身份验证结构</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身份验证结果（</a:t>
            </a:r>
            <a:r>
              <a:rPr lang="en-US" altLang="zh-CN" dirty="0" err="1">
                <a:latin typeface="微软雅黑" panose="020B0503020204020204" pitchFamily="34" charset="-122"/>
                <a:ea typeface="微软雅黑" panose="020B0503020204020204" pitchFamily="34" charset="-122"/>
              </a:rPr>
              <a:t>AuthenticateResult</a:t>
            </a:r>
            <a:r>
              <a:rPr lang="zh-CN" altLang="en-US" dirty="0">
                <a:latin typeface="微软雅黑" panose="020B0503020204020204" pitchFamily="34" charset="-122"/>
                <a:ea typeface="微软雅黑" panose="020B0503020204020204" pitchFamily="34" charset="-122"/>
              </a:rPr>
              <a:t>）的主流结构是：</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651426"/>
            <a:ext cx="11208458" cy="1477328"/>
          </a:xfrm>
          <a:prstGeom prst="rect">
            <a:avLst/>
          </a:prstGeom>
          <a:noFill/>
        </p:spPr>
        <p:txBody>
          <a:bodyPr wrap="square" rtlCol="0">
            <a:spAutoFit/>
          </a:bodyPr>
          <a:lstStyle/>
          <a:p>
            <a:r>
              <a:rPr lang="zh-CN" altLang="en-US" dirty="0"/>
              <a:t>验证是否成功（</a:t>
            </a:r>
            <a:r>
              <a:rPr lang="en-US" altLang="zh-CN" dirty="0"/>
              <a:t>Succeed</a:t>
            </a:r>
            <a:r>
              <a:rPr lang="zh-CN" altLang="en-US" dirty="0"/>
              <a:t>）：用以指示验证是否成功，是基本数据结构 </a:t>
            </a:r>
            <a:r>
              <a:rPr lang="en-US" altLang="zh-CN" dirty="0"/>
              <a:t>bool Succeed</a:t>
            </a:r>
          </a:p>
          <a:p>
            <a:endParaRPr lang="en-US" altLang="zh-CN" dirty="0"/>
          </a:p>
          <a:p>
            <a:r>
              <a:rPr lang="zh-CN" altLang="en-US" dirty="0"/>
              <a:t>用户主体（</a:t>
            </a:r>
            <a:r>
              <a:rPr lang="en-US" altLang="zh-CN" dirty="0" err="1"/>
              <a:t>UserPrincipal</a:t>
            </a:r>
            <a:r>
              <a:rPr lang="zh-CN" altLang="en-US" dirty="0"/>
              <a:t>）：用户验证的结果，成功时返回用户主体。失败时返回匿名主体。</a:t>
            </a:r>
            <a:endParaRPr lang="en-US" altLang="zh-CN" dirty="0"/>
          </a:p>
          <a:p>
            <a:endParaRPr lang="en-US" altLang="zh-CN" dirty="0"/>
          </a:p>
          <a:p>
            <a:r>
              <a:rPr lang="zh-CN" altLang="en-US" dirty="0"/>
              <a:t>凭据（</a:t>
            </a:r>
            <a:r>
              <a:rPr lang="en-US" altLang="zh-CN" dirty="0"/>
              <a:t>Credential</a:t>
            </a:r>
            <a:r>
              <a:rPr lang="zh-CN" altLang="en-US" dirty="0"/>
              <a:t>）：本次验证所使用的凭据，是基本数据结构 </a:t>
            </a:r>
            <a:r>
              <a:rPr lang="en-US" altLang="zh-CN" dirty="0"/>
              <a:t>string Credential</a:t>
            </a:r>
          </a:p>
        </p:txBody>
      </p:sp>
      <p:sp>
        <p:nvSpPr>
          <p:cNvPr id="2" name="文本框 1">
            <a:extLst>
              <a:ext uri="{FF2B5EF4-FFF2-40B4-BE49-F238E27FC236}">
                <a16:creationId xmlns:a16="http://schemas.microsoft.com/office/drawing/2014/main" id="{BA9C325F-3263-97E3-F95F-71408AEA0CB2}"/>
              </a:ext>
            </a:extLst>
          </p:cNvPr>
          <p:cNvSpPr txBox="1"/>
          <p:nvPr/>
        </p:nvSpPr>
        <p:spPr>
          <a:xfrm>
            <a:off x="564975" y="4297690"/>
            <a:ext cx="11160178" cy="646331"/>
          </a:xfrm>
          <a:prstGeom prst="rect">
            <a:avLst/>
          </a:prstGeom>
          <a:noFill/>
        </p:spPr>
        <p:txBody>
          <a:bodyPr wrap="square" rtlCol="0">
            <a:spAutoFit/>
          </a:bodyPr>
          <a:lstStyle/>
          <a:p>
            <a:r>
              <a:rPr lang="zh-CN" altLang="en-US" dirty="0"/>
              <a:t>此对象应当是不可更改的对象，一般在生成后不允许用户再次修改内容。同时，此类型应当可以隐式转换为</a:t>
            </a:r>
            <a:r>
              <a:rPr lang="en-US" altLang="zh-CN" dirty="0"/>
              <a:t>bool</a:t>
            </a:r>
            <a:r>
              <a:rPr lang="zh-CN" altLang="en-US" dirty="0"/>
              <a:t>类型，以保证用以条件判断。所以，此字段需要重载隐式转换运算符 </a:t>
            </a:r>
            <a:r>
              <a:rPr lang="en-US" altLang="zh-CN" dirty="0"/>
              <a:t>implicit </a:t>
            </a:r>
            <a:r>
              <a:rPr lang="zh-CN" altLang="en-US" dirty="0"/>
              <a:t>。</a:t>
            </a:r>
          </a:p>
        </p:txBody>
      </p:sp>
      <p:pic>
        <p:nvPicPr>
          <p:cNvPr id="8" name="图片 7">
            <a:extLst>
              <a:ext uri="{FF2B5EF4-FFF2-40B4-BE49-F238E27FC236}">
                <a16:creationId xmlns:a16="http://schemas.microsoft.com/office/drawing/2014/main" id="{9A6B6401-D16C-8690-31C5-AECE00A9E387}"/>
              </a:ext>
            </a:extLst>
          </p:cNvPr>
          <p:cNvPicPr>
            <a:picLocks noChangeAspect="1"/>
          </p:cNvPicPr>
          <p:nvPr/>
        </p:nvPicPr>
        <p:blipFill>
          <a:blip r:embed="rId3"/>
          <a:stretch>
            <a:fillRect/>
          </a:stretch>
        </p:blipFill>
        <p:spPr>
          <a:xfrm>
            <a:off x="8961874" y="1303249"/>
            <a:ext cx="2561905" cy="1647619"/>
          </a:xfrm>
          <a:prstGeom prst="rect">
            <a:avLst/>
          </a:prstGeom>
        </p:spPr>
      </p:pic>
    </p:spTree>
    <p:extLst>
      <p:ext uri="{BB962C8B-B14F-4D97-AF65-F5344CB8AC3E}">
        <p14:creationId xmlns:p14="http://schemas.microsoft.com/office/powerpoint/2010/main" val="327648620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分析需求</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通读需求，补齐隐藏在需求内中动词和名词。</a:t>
            </a:r>
          </a:p>
        </p:txBody>
      </p:sp>
      <p:sp>
        <p:nvSpPr>
          <p:cNvPr id="2" name="文本框 1">
            <a:extLst>
              <a:ext uri="{FF2B5EF4-FFF2-40B4-BE49-F238E27FC236}">
                <a16:creationId xmlns:a16="http://schemas.microsoft.com/office/drawing/2014/main" id="{97A9CD5D-DA58-9793-6E44-F8AA2910E5CC}"/>
              </a:ext>
            </a:extLst>
          </p:cNvPr>
          <p:cNvSpPr txBox="1"/>
          <p:nvPr/>
        </p:nvSpPr>
        <p:spPr>
          <a:xfrm>
            <a:off x="482568" y="2600165"/>
            <a:ext cx="2262158" cy="923330"/>
          </a:xfrm>
          <a:prstGeom prst="rect">
            <a:avLst/>
          </a:prstGeom>
          <a:noFill/>
        </p:spPr>
        <p:txBody>
          <a:bodyPr wrap="none" rtlCol="0">
            <a:spAutoFit/>
          </a:bodyPr>
          <a:lstStyle/>
          <a:p>
            <a:r>
              <a:rPr lang="zh-CN" altLang="en-US" dirty="0"/>
              <a:t>登录过程：</a:t>
            </a:r>
            <a:endParaRPr lang="en-US" altLang="zh-CN" dirty="0"/>
          </a:p>
          <a:p>
            <a:r>
              <a:rPr lang="zh-CN" altLang="en-US" dirty="0"/>
              <a:t>输入：用户名，口令</a:t>
            </a:r>
            <a:endParaRPr lang="en-US" altLang="zh-CN" dirty="0"/>
          </a:p>
          <a:p>
            <a:r>
              <a:rPr lang="zh-CN" altLang="en-US" dirty="0"/>
              <a:t>输出：证书</a:t>
            </a:r>
            <a:r>
              <a:rPr lang="en-US" altLang="zh-CN" dirty="0"/>
              <a:t>/</a:t>
            </a:r>
            <a:r>
              <a:rPr lang="zh-CN" altLang="en-US" dirty="0"/>
              <a:t>凭据</a:t>
            </a:r>
          </a:p>
        </p:txBody>
      </p:sp>
      <p:sp>
        <p:nvSpPr>
          <p:cNvPr id="3" name="文本框 2">
            <a:extLst>
              <a:ext uri="{FF2B5EF4-FFF2-40B4-BE49-F238E27FC236}">
                <a16:creationId xmlns:a16="http://schemas.microsoft.com/office/drawing/2014/main" id="{183589A5-6D4B-14FD-6079-9A17D91026DE}"/>
              </a:ext>
            </a:extLst>
          </p:cNvPr>
          <p:cNvSpPr txBox="1"/>
          <p:nvPr/>
        </p:nvSpPr>
        <p:spPr>
          <a:xfrm>
            <a:off x="3377325" y="2600165"/>
            <a:ext cx="2271085" cy="923330"/>
          </a:xfrm>
          <a:prstGeom prst="rect">
            <a:avLst/>
          </a:prstGeom>
          <a:noFill/>
        </p:spPr>
        <p:txBody>
          <a:bodyPr wrap="square" rtlCol="0">
            <a:spAutoFit/>
          </a:bodyPr>
          <a:lstStyle/>
          <a:p>
            <a:r>
              <a:rPr lang="zh-CN" altLang="en-US" dirty="0"/>
              <a:t>身份验证过程：</a:t>
            </a:r>
            <a:endParaRPr lang="en-US" altLang="zh-CN" dirty="0"/>
          </a:p>
          <a:p>
            <a:r>
              <a:rPr lang="zh-CN" altLang="en-US" dirty="0"/>
              <a:t>输入：证书</a:t>
            </a:r>
            <a:r>
              <a:rPr lang="en-US" altLang="zh-CN" dirty="0"/>
              <a:t>/</a:t>
            </a:r>
            <a:r>
              <a:rPr lang="zh-CN" altLang="en-US" dirty="0"/>
              <a:t>凭据</a:t>
            </a:r>
            <a:endParaRPr lang="en-US" altLang="zh-CN" dirty="0"/>
          </a:p>
          <a:p>
            <a:r>
              <a:rPr lang="zh-CN" altLang="en-US" dirty="0"/>
              <a:t>输出：身份验证结果</a:t>
            </a:r>
          </a:p>
        </p:txBody>
      </p:sp>
      <p:sp>
        <p:nvSpPr>
          <p:cNvPr id="8" name="文本框 7">
            <a:extLst>
              <a:ext uri="{FF2B5EF4-FFF2-40B4-BE49-F238E27FC236}">
                <a16:creationId xmlns:a16="http://schemas.microsoft.com/office/drawing/2014/main" id="{64E27B8F-CF80-8E7B-9724-D12BF4084B2D}"/>
              </a:ext>
            </a:extLst>
          </p:cNvPr>
          <p:cNvSpPr txBox="1"/>
          <p:nvPr/>
        </p:nvSpPr>
        <p:spPr>
          <a:xfrm>
            <a:off x="6281010" y="2600165"/>
            <a:ext cx="1890261" cy="923330"/>
          </a:xfrm>
          <a:prstGeom prst="rect">
            <a:avLst/>
          </a:prstGeom>
          <a:noFill/>
        </p:spPr>
        <p:txBody>
          <a:bodyPr wrap="none" rtlCol="0">
            <a:spAutoFit/>
          </a:bodyPr>
          <a:lstStyle/>
          <a:p>
            <a:r>
              <a:rPr lang="zh-CN" altLang="en-US" dirty="0"/>
              <a:t>注销：</a:t>
            </a:r>
            <a:endParaRPr lang="en-US" altLang="zh-CN" dirty="0"/>
          </a:p>
          <a:p>
            <a:r>
              <a:rPr lang="zh-CN" altLang="en-US" dirty="0"/>
              <a:t>输入：证书</a:t>
            </a:r>
            <a:r>
              <a:rPr lang="en-US" altLang="zh-CN" dirty="0"/>
              <a:t>/</a:t>
            </a:r>
            <a:r>
              <a:rPr lang="zh-CN" altLang="en-US" dirty="0"/>
              <a:t>凭据</a:t>
            </a:r>
            <a:endParaRPr lang="en-US" altLang="zh-CN" dirty="0"/>
          </a:p>
          <a:p>
            <a:r>
              <a:rPr lang="zh-CN" altLang="en-US" dirty="0"/>
              <a:t>输出：无</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496858" y="3713047"/>
            <a:ext cx="7780367" cy="646331"/>
          </a:xfrm>
          <a:prstGeom prst="rect">
            <a:avLst/>
          </a:prstGeom>
          <a:noFill/>
        </p:spPr>
        <p:txBody>
          <a:bodyPr wrap="square" rtlCol="0">
            <a:spAutoFit/>
          </a:bodyPr>
          <a:lstStyle/>
          <a:p>
            <a:r>
              <a:rPr lang="zh-CN" altLang="en-US" dirty="0"/>
              <a:t>可以看到，以上三个过程需要在某一个对象中存在才合理。保存这些过程的对象即是“身份验证服务”</a:t>
            </a:r>
          </a:p>
        </p:txBody>
      </p:sp>
      <p:pic>
        <p:nvPicPr>
          <p:cNvPr id="22" name="图片 21">
            <a:extLst>
              <a:ext uri="{FF2B5EF4-FFF2-40B4-BE49-F238E27FC236}">
                <a16:creationId xmlns:a16="http://schemas.microsoft.com/office/drawing/2014/main" id="{2ADACFFF-64C6-EB6F-A8C8-0A0D18D68A19}"/>
              </a:ext>
            </a:extLst>
          </p:cNvPr>
          <p:cNvPicPr>
            <a:picLocks noChangeAspect="1"/>
          </p:cNvPicPr>
          <p:nvPr/>
        </p:nvPicPr>
        <p:blipFill>
          <a:blip r:embed="rId3"/>
          <a:stretch>
            <a:fillRect/>
          </a:stretch>
        </p:blipFill>
        <p:spPr>
          <a:xfrm>
            <a:off x="8663171" y="1778769"/>
            <a:ext cx="2942857" cy="4028571"/>
          </a:xfrm>
          <a:prstGeom prst="rect">
            <a:avLst/>
          </a:prstGeom>
        </p:spPr>
      </p:pic>
    </p:spTree>
    <p:extLst>
      <p:ext uri="{BB962C8B-B14F-4D97-AF65-F5344CB8AC3E}">
        <p14:creationId xmlns:p14="http://schemas.microsoft.com/office/powerpoint/2010/main" val="1662687965"/>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动词细化</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分析每个动词的执行方式，尝试将其分解为选择，顺序和循环结构。</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651426"/>
            <a:ext cx="11208458" cy="1477328"/>
          </a:xfrm>
          <a:prstGeom prst="rect">
            <a:avLst/>
          </a:prstGeom>
          <a:noFill/>
        </p:spPr>
        <p:txBody>
          <a:bodyPr wrap="square" rtlCol="0">
            <a:spAutoFit/>
          </a:bodyPr>
          <a:lstStyle/>
          <a:p>
            <a:r>
              <a:rPr lang="zh-CN" altLang="en-US" dirty="0"/>
              <a:t>登录：无法根据需求直接分解</a:t>
            </a:r>
            <a:endParaRPr lang="en-US" altLang="zh-CN" dirty="0"/>
          </a:p>
          <a:p>
            <a:endParaRPr lang="en-US" altLang="zh-CN" dirty="0"/>
          </a:p>
          <a:p>
            <a:r>
              <a:rPr lang="zh-CN" altLang="en-US" dirty="0"/>
              <a:t>身份验证：无法根据需求直接分解</a:t>
            </a:r>
            <a:endParaRPr lang="en-US" altLang="zh-CN" dirty="0"/>
          </a:p>
          <a:p>
            <a:endParaRPr lang="en-US" altLang="zh-CN" dirty="0"/>
          </a:p>
          <a:p>
            <a:r>
              <a:rPr lang="zh-CN" altLang="en-US" dirty="0"/>
              <a:t>注销：无法根据需求直接分解</a:t>
            </a:r>
            <a:endParaRPr lang="en-US" altLang="zh-CN" dirty="0"/>
          </a:p>
        </p:txBody>
      </p:sp>
    </p:spTree>
    <p:extLst>
      <p:ext uri="{BB962C8B-B14F-4D97-AF65-F5344CB8AC3E}">
        <p14:creationId xmlns:p14="http://schemas.microsoft.com/office/powerpoint/2010/main" val="993319183"/>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序</a:t>
                  </a: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作业提交时间和地点</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567422" y="860624"/>
              <a:ext cx="6157732"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a:extLst>
              <a:ext uri="{FF2B5EF4-FFF2-40B4-BE49-F238E27FC236}">
                <a16:creationId xmlns:a16="http://schemas.microsoft.com/office/drawing/2014/main" id="{F3B8CCA2-4279-4DF1-2406-F2F0D86DE96D}"/>
              </a:ext>
            </a:extLst>
          </p:cNvPr>
          <p:cNvGrpSpPr/>
          <p:nvPr/>
        </p:nvGrpSpPr>
        <p:grpSpPr>
          <a:xfrm>
            <a:off x="834580" y="1604135"/>
            <a:ext cx="1136990" cy="544010"/>
            <a:chOff x="6454817" y="1794077"/>
            <a:chExt cx="2156749"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6454817" y="1794077"/>
              <a:ext cx="2156749"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6537768" y="1866027"/>
              <a:ext cx="199084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时间</a:t>
              </a:r>
            </a:p>
          </p:txBody>
        </p:sp>
      </p:grpSp>
      <p:grpSp>
        <p:nvGrpSpPr>
          <p:cNvPr id="40" name="组合 39">
            <a:extLst>
              <a:ext uri="{FF2B5EF4-FFF2-40B4-BE49-F238E27FC236}">
                <a16:creationId xmlns:a16="http://schemas.microsoft.com/office/drawing/2014/main" id="{3B4FC0B2-9658-94EE-7932-643E500CF60A}"/>
              </a:ext>
            </a:extLst>
          </p:cNvPr>
          <p:cNvGrpSpPr/>
          <p:nvPr/>
        </p:nvGrpSpPr>
        <p:grpSpPr>
          <a:xfrm>
            <a:off x="1971570" y="4593653"/>
            <a:ext cx="8248860" cy="1883786"/>
            <a:chOff x="1725692" y="4593653"/>
            <a:chExt cx="8248860" cy="1883786"/>
          </a:xfrm>
        </p:grpSpPr>
        <p:pic>
          <p:nvPicPr>
            <p:cNvPr id="28" name="图片 27" descr="绿色的植物&#10;&#10;描述已自动生成">
              <a:extLst>
                <a:ext uri="{FF2B5EF4-FFF2-40B4-BE49-F238E27FC236}">
                  <a16:creationId xmlns:a16="http://schemas.microsoft.com/office/drawing/2014/main" id="{C6210EE8-7D64-1587-D3A0-7645CCE736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5692" y="4593653"/>
              <a:ext cx="2960235" cy="1883786"/>
            </a:xfrm>
            <a:prstGeom prst="rect">
              <a:avLst/>
            </a:prstGeom>
          </p:spPr>
        </p:pic>
        <p:pic>
          <p:nvPicPr>
            <p:cNvPr id="36" name="图片 35" descr="绿色的植物&#10;&#10;描述已自动生成">
              <a:extLst>
                <a:ext uri="{FF2B5EF4-FFF2-40B4-BE49-F238E27FC236}">
                  <a16:creationId xmlns:a16="http://schemas.microsoft.com/office/drawing/2014/main" id="{0F3AB4BA-2C5A-3077-A089-4411BF487C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014317" y="4593653"/>
              <a:ext cx="2960235" cy="1883786"/>
            </a:xfrm>
            <a:prstGeom prst="rect">
              <a:avLst/>
            </a:prstGeom>
          </p:spPr>
        </p:pic>
      </p:grpSp>
      <p:pic>
        <p:nvPicPr>
          <p:cNvPr id="39" name="图片 38" descr="图片包含 徽标&#10;&#10;描述已自动生成">
            <a:extLst>
              <a:ext uri="{FF2B5EF4-FFF2-40B4-BE49-F238E27FC236}">
                <a16:creationId xmlns:a16="http://schemas.microsoft.com/office/drawing/2014/main" id="{49CA2F4C-1DD1-5D46-5579-57B7744B73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4831" y="4461817"/>
            <a:ext cx="2222339" cy="2222339"/>
          </a:xfrm>
          <a:prstGeom prst="rect">
            <a:avLst/>
          </a:prstGeom>
        </p:spPr>
      </p:pic>
      <p:sp>
        <p:nvSpPr>
          <p:cNvPr id="8" name="文本框 7">
            <a:extLst>
              <a:ext uri="{FF2B5EF4-FFF2-40B4-BE49-F238E27FC236}">
                <a16:creationId xmlns:a16="http://schemas.microsoft.com/office/drawing/2014/main" id="{83F5CC11-0582-AEA7-7AFD-F1D5054A3BCE}"/>
              </a:ext>
            </a:extLst>
          </p:cNvPr>
          <p:cNvSpPr txBox="1"/>
          <p:nvPr/>
        </p:nvSpPr>
        <p:spPr>
          <a:xfrm>
            <a:off x="2253672" y="1706863"/>
            <a:ext cx="609600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2023</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9</a:t>
            </a:r>
            <a:r>
              <a:rPr lang="zh-CN" altLang="en-US" dirty="0">
                <a:latin typeface="微软雅黑" panose="020B0503020204020204" pitchFamily="34" charset="-122"/>
                <a:ea typeface="微软雅黑" panose="020B0503020204020204" pitchFamily="34" charset="-122"/>
              </a:rPr>
              <a:t>日截止</a:t>
            </a:r>
            <a:endParaRPr lang="zh-CN" altLang="en-US" dirty="0"/>
          </a:p>
        </p:txBody>
      </p:sp>
      <p:grpSp>
        <p:nvGrpSpPr>
          <p:cNvPr id="15" name="组合 14">
            <a:extLst>
              <a:ext uri="{FF2B5EF4-FFF2-40B4-BE49-F238E27FC236}">
                <a16:creationId xmlns:a16="http://schemas.microsoft.com/office/drawing/2014/main" id="{8955D050-A649-ABC4-0674-82B073C864F7}"/>
              </a:ext>
            </a:extLst>
          </p:cNvPr>
          <p:cNvGrpSpPr/>
          <p:nvPr/>
        </p:nvGrpSpPr>
        <p:grpSpPr>
          <a:xfrm>
            <a:off x="878310" y="2387073"/>
            <a:ext cx="1136990" cy="544010"/>
            <a:chOff x="6454817" y="1794077"/>
            <a:chExt cx="2156749" cy="544010"/>
          </a:xfrm>
        </p:grpSpPr>
        <p:sp>
          <p:nvSpPr>
            <p:cNvPr id="16" name="矩形: 圆角 15">
              <a:extLst>
                <a:ext uri="{FF2B5EF4-FFF2-40B4-BE49-F238E27FC236}">
                  <a16:creationId xmlns:a16="http://schemas.microsoft.com/office/drawing/2014/main" id="{87695623-BF89-363E-F7AD-B74630F53935}"/>
                </a:ext>
              </a:extLst>
            </p:cNvPr>
            <p:cNvSpPr/>
            <p:nvPr/>
          </p:nvSpPr>
          <p:spPr>
            <a:xfrm>
              <a:off x="6454817" y="1794077"/>
              <a:ext cx="2156749"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13CD10CD-AAFF-6757-C938-D701F846A9C7}"/>
                </a:ext>
              </a:extLst>
            </p:cNvPr>
            <p:cNvSpPr txBox="1"/>
            <p:nvPr/>
          </p:nvSpPr>
          <p:spPr>
            <a:xfrm>
              <a:off x="6537768" y="1866027"/>
              <a:ext cx="199084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地址</a:t>
              </a:r>
            </a:p>
          </p:txBody>
        </p:sp>
      </p:grpSp>
      <p:sp>
        <p:nvSpPr>
          <p:cNvPr id="20" name="文本框 19">
            <a:extLst>
              <a:ext uri="{FF2B5EF4-FFF2-40B4-BE49-F238E27FC236}">
                <a16:creationId xmlns:a16="http://schemas.microsoft.com/office/drawing/2014/main" id="{1691480F-B7EA-7C73-3E9F-89C33365902B}"/>
              </a:ext>
            </a:extLst>
          </p:cNvPr>
          <p:cNvSpPr txBox="1"/>
          <p:nvPr/>
        </p:nvSpPr>
        <p:spPr>
          <a:xfrm>
            <a:off x="2297402" y="2489801"/>
            <a:ext cx="609600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ftp://</a:t>
            </a:r>
            <a:endParaRPr lang="zh-CN" altLang="en-US" dirty="0"/>
          </a:p>
        </p:txBody>
      </p:sp>
      <p:grpSp>
        <p:nvGrpSpPr>
          <p:cNvPr id="25" name="组合 24">
            <a:extLst>
              <a:ext uri="{FF2B5EF4-FFF2-40B4-BE49-F238E27FC236}">
                <a16:creationId xmlns:a16="http://schemas.microsoft.com/office/drawing/2014/main" id="{5371E652-38D8-7C1A-8631-604E45E4133C}"/>
              </a:ext>
            </a:extLst>
          </p:cNvPr>
          <p:cNvGrpSpPr/>
          <p:nvPr/>
        </p:nvGrpSpPr>
        <p:grpSpPr>
          <a:xfrm>
            <a:off x="878310" y="3165946"/>
            <a:ext cx="1136990" cy="544010"/>
            <a:chOff x="6454817" y="1794077"/>
            <a:chExt cx="2156749" cy="544010"/>
          </a:xfrm>
        </p:grpSpPr>
        <p:sp>
          <p:nvSpPr>
            <p:cNvPr id="26" name="矩形: 圆角 25">
              <a:extLst>
                <a:ext uri="{FF2B5EF4-FFF2-40B4-BE49-F238E27FC236}">
                  <a16:creationId xmlns:a16="http://schemas.microsoft.com/office/drawing/2014/main" id="{37FB4E36-A676-96D0-8E99-337C4876F5DB}"/>
                </a:ext>
              </a:extLst>
            </p:cNvPr>
            <p:cNvSpPr/>
            <p:nvPr/>
          </p:nvSpPr>
          <p:spPr>
            <a:xfrm>
              <a:off x="6454817" y="1794077"/>
              <a:ext cx="2156749"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80E38722-1221-A744-09DB-8A96AEBFCCA9}"/>
                </a:ext>
              </a:extLst>
            </p:cNvPr>
            <p:cNvSpPr txBox="1"/>
            <p:nvPr/>
          </p:nvSpPr>
          <p:spPr>
            <a:xfrm>
              <a:off x="6537768" y="1866027"/>
              <a:ext cx="199084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格式</a:t>
              </a:r>
            </a:p>
          </p:txBody>
        </p:sp>
      </p:grpSp>
      <p:sp>
        <p:nvSpPr>
          <p:cNvPr id="29" name="文本框 28">
            <a:extLst>
              <a:ext uri="{FF2B5EF4-FFF2-40B4-BE49-F238E27FC236}">
                <a16:creationId xmlns:a16="http://schemas.microsoft.com/office/drawing/2014/main" id="{4D413AED-74E8-3F0F-3A50-C6412256B6FD}"/>
              </a:ext>
            </a:extLst>
          </p:cNvPr>
          <p:cNvSpPr txBox="1"/>
          <p:nvPr/>
        </p:nvSpPr>
        <p:spPr>
          <a:xfrm>
            <a:off x="2297402" y="3268674"/>
            <a:ext cx="609600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实验</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学号后</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姓名</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rar</a:t>
            </a:r>
            <a:r>
              <a:rPr lang="zh-CN" altLang="en-US" dirty="0">
                <a:latin typeface="微软雅黑" panose="020B0503020204020204" pitchFamily="34" charset="-122"/>
                <a:ea typeface="微软雅黑" panose="020B0503020204020204" pitchFamily="34" charset="-122"/>
              </a:rPr>
              <a:t>，内容物详见后文。</a:t>
            </a:r>
            <a:endParaRPr lang="zh-CN" altLang="en-US" dirty="0"/>
          </a:p>
        </p:txBody>
      </p:sp>
    </p:spTree>
    <p:extLst>
      <p:ext uri="{BB962C8B-B14F-4D97-AF65-F5344CB8AC3E}">
        <p14:creationId xmlns:p14="http://schemas.microsoft.com/office/powerpoint/2010/main" val="39092244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登录操作的设计</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主流的登录过程是通过用户名和口令查询用户仓库。如果仓库返回为</a:t>
            </a:r>
            <a:r>
              <a:rPr lang="en-US" altLang="zh-CN" dirty="0">
                <a:latin typeface="微软雅黑" panose="020B0503020204020204" pitchFamily="34" charset="-122"/>
                <a:ea typeface="微软雅黑" panose="020B0503020204020204" pitchFamily="34" charset="-122"/>
              </a:rPr>
              <a:t>null</a:t>
            </a:r>
            <a:r>
              <a:rPr lang="zh-CN" altLang="en-US" dirty="0">
                <a:latin typeface="微软雅黑" panose="020B0503020204020204" pitchFamily="34" charset="-122"/>
                <a:ea typeface="微软雅黑" panose="020B0503020204020204" pitchFamily="34" charset="-122"/>
              </a:rPr>
              <a:t>，则查无此人。反之，登录成功。</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可以表述为以下伪代码：</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865526"/>
            <a:ext cx="11208458" cy="2862322"/>
          </a:xfrm>
          <a:prstGeom prst="rect">
            <a:avLst/>
          </a:prstGeom>
          <a:noFill/>
        </p:spPr>
        <p:txBody>
          <a:bodyPr wrap="square" rtlCol="0">
            <a:spAutoFit/>
          </a:bodyPr>
          <a:lstStyle/>
          <a:p>
            <a:r>
              <a:rPr lang="en-US" altLang="zh-CN" dirty="0" err="1"/>
              <a:t>IUserStore</a:t>
            </a:r>
            <a:r>
              <a:rPr lang="en-US" altLang="zh-CN" dirty="0"/>
              <a:t> </a:t>
            </a:r>
            <a:r>
              <a:rPr lang="en-US" altLang="zh-CN" dirty="0" err="1"/>
              <a:t>userStore</a:t>
            </a:r>
            <a:r>
              <a:rPr lang="en-US" altLang="zh-CN" dirty="0"/>
              <a:t> = Resolve&lt;</a:t>
            </a:r>
            <a:r>
              <a:rPr lang="en-US" altLang="zh-CN" dirty="0" err="1"/>
              <a:t>IUserStore</a:t>
            </a:r>
            <a:r>
              <a:rPr lang="en-US" altLang="zh-CN" dirty="0"/>
              <a:t>&gt;(); // </a:t>
            </a:r>
            <a:r>
              <a:rPr lang="zh-CN" altLang="en-US" dirty="0"/>
              <a:t>得到用户仓库</a:t>
            </a:r>
            <a:endParaRPr lang="en-US" altLang="zh-CN" dirty="0"/>
          </a:p>
          <a:p>
            <a:r>
              <a:rPr lang="en-US" altLang="zh-CN" dirty="0" err="1"/>
              <a:t>IUserPrincipal</a:t>
            </a:r>
            <a:r>
              <a:rPr lang="en-US" altLang="zh-CN" dirty="0"/>
              <a:t>? principal = </a:t>
            </a:r>
            <a:r>
              <a:rPr lang="en-US" altLang="zh-CN" dirty="0" err="1"/>
              <a:t>userStore.GetUser</a:t>
            </a:r>
            <a:r>
              <a:rPr lang="en-US" altLang="zh-CN" dirty="0"/>
              <a:t>(</a:t>
            </a:r>
            <a:r>
              <a:rPr lang="en-US" altLang="zh-CN" dirty="0" err="1"/>
              <a:t>userName</a:t>
            </a:r>
            <a:r>
              <a:rPr lang="en-US" altLang="zh-CN" dirty="0"/>
              <a:t>, password); // </a:t>
            </a:r>
            <a:r>
              <a:rPr lang="zh-CN" altLang="en-US" dirty="0"/>
              <a:t>通过账号和密码查询用户</a:t>
            </a:r>
            <a:endParaRPr lang="en-US" altLang="zh-CN" dirty="0"/>
          </a:p>
          <a:p>
            <a:r>
              <a:rPr lang="en-US" altLang="zh-CN" dirty="0"/>
              <a:t>if (principal == null)</a:t>
            </a:r>
          </a:p>
          <a:p>
            <a:r>
              <a:rPr lang="en-US" altLang="zh-CN" dirty="0"/>
              <a:t>{</a:t>
            </a:r>
          </a:p>
          <a:p>
            <a:r>
              <a:rPr lang="en-US" altLang="zh-CN" dirty="0"/>
              <a:t>   // </a:t>
            </a:r>
            <a:r>
              <a:rPr lang="zh-CN" altLang="en-US" dirty="0"/>
              <a:t>返回登录失败</a:t>
            </a:r>
            <a:endParaRPr lang="en-US" altLang="zh-CN" dirty="0"/>
          </a:p>
          <a:p>
            <a:r>
              <a:rPr lang="en-US" altLang="zh-CN" dirty="0"/>
              <a:t>}</a:t>
            </a:r>
          </a:p>
          <a:p>
            <a:r>
              <a:rPr lang="en-US" altLang="zh-CN" dirty="0"/>
              <a:t>else</a:t>
            </a:r>
          </a:p>
          <a:p>
            <a:r>
              <a:rPr lang="en-US" altLang="zh-CN" dirty="0"/>
              <a:t>{</a:t>
            </a:r>
          </a:p>
          <a:p>
            <a:r>
              <a:rPr lang="en-US" altLang="zh-CN" dirty="0"/>
              <a:t>  // </a:t>
            </a:r>
            <a:r>
              <a:rPr lang="zh-CN" altLang="en-US" dirty="0"/>
              <a:t>生成凭据</a:t>
            </a:r>
            <a:endParaRPr lang="en-US" altLang="zh-CN" dirty="0"/>
          </a:p>
          <a:p>
            <a:r>
              <a:rPr lang="en-US" altLang="zh-CN" dirty="0"/>
              <a:t>}</a:t>
            </a:r>
          </a:p>
        </p:txBody>
      </p:sp>
      <p:sp>
        <p:nvSpPr>
          <p:cNvPr id="2" name="文本框 1">
            <a:extLst>
              <a:ext uri="{FF2B5EF4-FFF2-40B4-BE49-F238E27FC236}">
                <a16:creationId xmlns:a16="http://schemas.microsoft.com/office/drawing/2014/main" id="{92A33F3E-5C87-B492-3D89-A4390523C2BC}"/>
              </a:ext>
            </a:extLst>
          </p:cNvPr>
          <p:cNvSpPr txBox="1"/>
          <p:nvPr/>
        </p:nvSpPr>
        <p:spPr>
          <a:xfrm>
            <a:off x="3885801" y="3927355"/>
            <a:ext cx="7582299" cy="2031325"/>
          </a:xfrm>
          <a:prstGeom prst="rect">
            <a:avLst/>
          </a:prstGeom>
          <a:noFill/>
        </p:spPr>
        <p:txBody>
          <a:bodyPr wrap="square" rtlCol="0">
            <a:spAutoFit/>
          </a:bodyPr>
          <a:lstStyle/>
          <a:p>
            <a:r>
              <a:rPr lang="zh-CN" altLang="en-US" dirty="0"/>
              <a:t>生成凭据的操作无法直接表述为选择，顺序或循环。所以需要对其细化。</a:t>
            </a:r>
            <a:endParaRPr lang="en-US" altLang="zh-CN" dirty="0"/>
          </a:p>
          <a:p>
            <a:endParaRPr lang="en-US" altLang="zh-CN" dirty="0"/>
          </a:p>
          <a:p>
            <a:r>
              <a:rPr lang="zh-CN" altLang="en-US" dirty="0"/>
              <a:t>一般而言，凭据会保存在“凭据管理器”中，由该对象维护凭据和证书的有效时间。</a:t>
            </a:r>
            <a:endParaRPr lang="en-US" altLang="zh-CN" dirty="0"/>
          </a:p>
          <a:p>
            <a:endParaRPr lang="en-US" altLang="zh-CN" dirty="0"/>
          </a:p>
          <a:p>
            <a:r>
              <a:rPr lang="zh-CN" altLang="en-US" dirty="0"/>
              <a:t>凭据管理器本体是一个字典（</a:t>
            </a:r>
            <a:r>
              <a:rPr lang="en-US" altLang="zh-CN" dirty="0"/>
              <a:t>Dictionary&lt;string, Certification&gt;</a:t>
            </a:r>
            <a:r>
              <a:rPr lang="zh-CN" altLang="en-US" dirty="0"/>
              <a:t>），字典的键是凭据，值是凭据对应的证书。</a:t>
            </a:r>
          </a:p>
        </p:txBody>
      </p:sp>
      <p:cxnSp>
        <p:nvCxnSpPr>
          <p:cNvPr id="8" name="直接箭头连接符 7">
            <a:extLst>
              <a:ext uri="{FF2B5EF4-FFF2-40B4-BE49-F238E27FC236}">
                <a16:creationId xmlns:a16="http://schemas.microsoft.com/office/drawing/2014/main" id="{77A66C9C-BEFC-85C6-BB52-F8DCE0E8B7FB}"/>
              </a:ext>
            </a:extLst>
          </p:cNvPr>
          <p:cNvCxnSpPr>
            <a:endCxn id="2" idx="1"/>
          </p:cNvCxnSpPr>
          <p:nvPr/>
        </p:nvCxnSpPr>
        <p:spPr>
          <a:xfrm flipV="1">
            <a:off x="1924050" y="4943018"/>
            <a:ext cx="1961751" cy="31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338704"/>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名词补充</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在实现登录过程中，发现需要出现两个新的名词，对其进行细化。</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651426"/>
            <a:ext cx="11208458" cy="646331"/>
          </a:xfrm>
          <a:prstGeom prst="rect">
            <a:avLst/>
          </a:prstGeom>
          <a:noFill/>
        </p:spPr>
        <p:txBody>
          <a:bodyPr wrap="square" rtlCol="0">
            <a:spAutoFit/>
          </a:bodyPr>
          <a:lstStyle/>
          <a:p>
            <a:r>
              <a:rPr lang="zh-CN" altLang="en-US" dirty="0"/>
              <a:t>用户仓库（</a:t>
            </a:r>
            <a:r>
              <a:rPr lang="en-US" altLang="zh-CN" dirty="0"/>
              <a:t>User Repository</a:t>
            </a:r>
            <a:r>
              <a:rPr lang="zh-CN" altLang="en-US" dirty="0"/>
              <a:t>）：用持续久化</a:t>
            </a:r>
            <a:r>
              <a:rPr lang="en-US" altLang="zh-CN" dirty="0"/>
              <a:t>/</a:t>
            </a:r>
            <a:r>
              <a:rPr lang="zh-CN" altLang="en-US" dirty="0"/>
              <a:t>反持久化用户数据。在本例中，用户数据以</a:t>
            </a:r>
            <a:r>
              <a:rPr lang="en-US" altLang="zh-CN" dirty="0"/>
              <a:t>Json</a:t>
            </a:r>
            <a:r>
              <a:rPr lang="zh-CN" altLang="en-US" dirty="0"/>
              <a:t>的形式持续化保存在文件中即可。一般而言仓库需要有增删查改四种操作。</a:t>
            </a:r>
            <a:endParaRPr lang="en-US" altLang="zh-CN" dirty="0"/>
          </a:p>
        </p:txBody>
      </p:sp>
      <p:pic>
        <p:nvPicPr>
          <p:cNvPr id="16" name="图片 15">
            <a:extLst>
              <a:ext uri="{FF2B5EF4-FFF2-40B4-BE49-F238E27FC236}">
                <a16:creationId xmlns:a16="http://schemas.microsoft.com/office/drawing/2014/main" id="{35A62D54-AF00-6A2D-D8D3-29C21C302531}"/>
              </a:ext>
            </a:extLst>
          </p:cNvPr>
          <p:cNvPicPr>
            <a:picLocks noChangeAspect="1"/>
          </p:cNvPicPr>
          <p:nvPr/>
        </p:nvPicPr>
        <p:blipFill>
          <a:blip r:embed="rId3"/>
          <a:stretch>
            <a:fillRect/>
          </a:stretch>
        </p:blipFill>
        <p:spPr>
          <a:xfrm>
            <a:off x="6513400" y="3220952"/>
            <a:ext cx="5161905" cy="3219048"/>
          </a:xfrm>
          <a:prstGeom prst="rect">
            <a:avLst/>
          </a:prstGeom>
        </p:spPr>
      </p:pic>
    </p:spTree>
    <p:extLst>
      <p:ext uri="{BB962C8B-B14F-4D97-AF65-F5344CB8AC3E}">
        <p14:creationId xmlns:p14="http://schemas.microsoft.com/office/powerpoint/2010/main" val="2034904335"/>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名词补充</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在实现登录过程中，发现需要出现两个新的名词，对其进行细化。</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651426"/>
            <a:ext cx="11208458" cy="2862322"/>
          </a:xfrm>
          <a:prstGeom prst="rect">
            <a:avLst/>
          </a:prstGeom>
          <a:noFill/>
        </p:spPr>
        <p:txBody>
          <a:bodyPr wrap="square" rtlCol="0">
            <a:spAutoFit/>
          </a:bodyPr>
          <a:lstStyle/>
          <a:p>
            <a:r>
              <a:rPr lang="zh-CN" altLang="en-US" dirty="0"/>
              <a:t>凭据管理器（</a:t>
            </a:r>
            <a:r>
              <a:rPr lang="en-US" altLang="zh-CN" dirty="0"/>
              <a:t>Credential Manager</a:t>
            </a:r>
            <a:r>
              <a:rPr lang="zh-CN" altLang="en-US" dirty="0"/>
              <a:t>）：用以生成和保存凭据。其最简单的数据结构是一个键值对。键是凭据，值是证书。数据结构如下：</a:t>
            </a:r>
            <a:endParaRPr lang="en-US" altLang="zh-CN" dirty="0"/>
          </a:p>
          <a:p>
            <a:endParaRPr lang="en-US" altLang="zh-CN" dirty="0"/>
          </a:p>
          <a:p>
            <a:r>
              <a:rPr lang="zh-CN" altLang="en-US" dirty="0"/>
              <a:t>凭据字典：基本数据结构</a:t>
            </a:r>
            <a:r>
              <a:rPr lang="en-US" altLang="zh-CN" dirty="0"/>
              <a:t>Dictionary&lt;string, Certificate&gt;</a:t>
            </a:r>
            <a:r>
              <a:rPr lang="zh-CN" altLang="en-US" dirty="0"/>
              <a:t>，无需细化</a:t>
            </a:r>
            <a:endParaRPr lang="en-US" altLang="zh-CN" dirty="0"/>
          </a:p>
          <a:p>
            <a:endParaRPr lang="en-US" altLang="zh-CN" dirty="0"/>
          </a:p>
          <a:p>
            <a:r>
              <a:rPr lang="zh-CN" altLang="en-US" dirty="0"/>
              <a:t>生成凭据（操作）：输入用户主体，输出凭据</a:t>
            </a:r>
            <a:endParaRPr lang="en-US" altLang="zh-CN" dirty="0"/>
          </a:p>
          <a:p>
            <a:endParaRPr lang="en-US" altLang="zh-CN" dirty="0"/>
          </a:p>
          <a:p>
            <a:r>
              <a:rPr lang="zh-CN" altLang="en-US" dirty="0"/>
              <a:t>获取主体（操作）：输入凭据，输出证书</a:t>
            </a:r>
            <a:endParaRPr lang="en-US" altLang="zh-CN" dirty="0"/>
          </a:p>
          <a:p>
            <a:endParaRPr lang="en-US" altLang="zh-CN" dirty="0"/>
          </a:p>
          <a:p>
            <a:r>
              <a:rPr lang="zh-CN" altLang="en-US" dirty="0"/>
              <a:t>过期时钟：每一分钟响应一次，遍历字典中所有证书，确认是否过期</a:t>
            </a:r>
            <a:endParaRPr lang="en-US" altLang="zh-CN" dirty="0"/>
          </a:p>
        </p:txBody>
      </p:sp>
    </p:spTree>
    <p:extLst>
      <p:ext uri="{BB962C8B-B14F-4D97-AF65-F5344CB8AC3E}">
        <p14:creationId xmlns:p14="http://schemas.microsoft.com/office/powerpoint/2010/main" val="66217498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补充后的结构</a:t>
              </a:r>
            </a:p>
          </p:txBody>
        </p:sp>
      </p:grpSp>
      <p:pic>
        <p:nvPicPr>
          <p:cNvPr id="22" name="图片 21">
            <a:extLst>
              <a:ext uri="{FF2B5EF4-FFF2-40B4-BE49-F238E27FC236}">
                <a16:creationId xmlns:a16="http://schemas.microsoft.com/office/drawing/2014/main" id="{A0069EEA-86D1-590C-C14C-ACBAE88396AD}"/>
              </a:ext>
            </a:extLst>
          </p:cNvPr>
          <p:cNvPicPr>
            <a:picLocks noChangeAspect="1"/>
          </p:cNvPicPr>
          <p:nvPr/>
        </p:nvPicPr>
        <p:blipFill>
          <a:blip r:embed="rId3"/>
          <a:stretch>
            <a:fillRect/>
          </a:stretch>
        </p:blipFill>
        <p:spPr>
          <a:xfrm>
            <a:off x="352837" y="243287"/>
            <a:ext cx="10428571" cy="6390476"/>
          </a:xfrm>
          <a:prstGeom prst="rect">
            <a:avLst/>
          </a:prstGeom>
        </p:spPr>
      </p:pic>
    </p:spTree>
    <p:extLst>
      <p:ext uri="{BB962C8B-B14F-4D97-AF65-F5344CB8AC3E}">
        <p14:creationId xmlns:p14="http://schemas.microsoft.com/office/powerpoint/2010/main" val="4228597228"/>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重新表述登录</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主流的登录过程是通过用户名和口令查询用户仓库。如果仓库返回为</a:t>
            </a:r>
            <a:r>
              <a:rPr lang="en-US" altLang="zh-CN" dirty="0">
                <a:latin typeface="微软雅黑" panose="020B0503020204020204" pitchFamily="34" charset="-122"/>
                <a:ea typeface="微软雅黑" panose="020B0503020204020204" pitchFamily="34" charset="-122"/>
              </a:rPr>
              <a:t>null</a:t>
            </a:r>
            <a:r>
              <a:rPr lang="zh-CN" altLang="en-US" dirty="0">
                <a:latin typeface="微软雅黑" panose="020B0503020204020204" pitchFamily="34" charset="-122"/>
                <a:ea typeface="微软雅黑" panose="020B0503020204020204" pitchFamily="34" charset="-122"/>
              </a:rPr>
              <a:t>，则查无此人。反之，登录成功。</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可以表述为以下伪代码：</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2865526"/>
            <a:ext cx="11208458" cy="3693319"/>
          </a:xfrm>
          <a:prstGeom prst="rect">
            <a:avLst/>
          </a:prstGeom>
          <a:noFill/>
        </p:spPr>
        <p:txBody>
          <a:bodyPr wrap="square" rtlCol="0">
            <a:spAutoFit/>
          </a:bodyPr>
          <a:lstStyle/>
          <a:p>
            <a:r>
              <a:rPr lang="en-US" altLang="zh-CN" dirty="0" err="1"/>
              <a:t>IUserStore</a:t>
            </a:r>
            <a:r>
              <a:rPr lang="en-US" altLang="zh-CN" dirty="0"/>
              <a:t> </a:t>
            </a:r>
            <a:r>
              <a:rPr lang="en-US" altLang="zh-CN" dirty="0" err="1"/>
              <a:t>userStore</a:t>
            </a:r>
            <a:r>
              <a:rPr lang="en-US" altLang="zh-CN" dirty="0"/>
              <a:t> = Resolve&lt;</a:t>
            </a:r>
            <a:r>
              <a:rPr lang="en-US" altLang="zh-CN" dirty="0" err="1"/>
              <a:t>IUserStore</a:t>
            </a:r>
            <a:r>
              <a:rPr lang="en-US" altLang="zh-CN" dirty="0"/>
              <a:t>&gt;(); // </a:t>
            </a:r>
            <a:r>
              <a:rPr lang="zh-CN" altLang="en-US" dirty="0"/>
              <a:t>得到用户仓库</a:t>
            </a:r>
            <a:endParaRPr lang="en-US" altLang="zh-CN" dirty="0"/>
          </a:p>
          <a:p>
            <a:r>
              <a:rPr lang="en-US" altLang="zh-CN" dirty="0" err="1"/>
              <a:t>IUserPrincipal</a:t>
            </a:r>
            <a:r>
              <a:rPr lang="en-US" altLang="zh-CN" dirty="0"/>
              <a:t>? principal = </a:t>
            </a:r>
            <a:r>
              <a:rPr lang="en-US" altLang="zh-CN" dirty="0" err="1"/>
              <a:t>userStore.GetUser</a:t>
            </a:r>
            <a:r>
              <a:rPr lang="en-US" altLang="zh-CN" dirty="0"/>
              <a:t>(</a:t>
            </a:r>
            <a:r>
              <a:rPr lang="en-US" altLang="zh-CN" dirty="0" err="1"/>
              <a:t>userName</a:t>
            </a:r>
            <a:r>
              <a:rPr lang="en-US" altLang="zh-CN" dirty="0"/>
              <a:t>, password); // </a:t>
            </a:r>
            <a:r>
              <a:rPr lang="zh-CN" altLang="en-US" dirty="0"/>
              <a:t>通过账号和密码查询用户</a:t>
            </a:r>
            <a:endParaRPr lang="en-US" altLang="zh-CN" dirty="0"/>
          </a:p>
          <a:p>
            <a:r>
              <a:rPr lang="en-US" altLang="zh-CN" dirty="0"/>
              <a:t>if (principal == null)</a:t>
            </a:r>
          </a:p>
          <a:p>
            <a:r>
              <a:rPr lang="en-US" altLang="zh-CN" dirty="0"/>
              <a:t>{</a:t>
            </a:r>
          </a:p>
          <a:p>
            <a:r>
              <a:rPr lang="en-US" altLang="zh-CN" dirty="0"/>
              <a:t>   // </a:t>
            </a:r>
            <a:r>
              <a:rPr lang="zh-CN" altLang="en-US" dirty="0"/>
              <a:t>返回登录失败 </a:t>
            </a:r>
            <a:r>
              <a:rPr lang="en-US" altLang="zh-CN" dirty="0"/>
              <a:t>- </a:t>
            </a:r>
            <a:r>
              <a:rPr lang="zh-CN" altLang="en-US" dirty="0"/>
              <a:t>直接返回一个空字符串即可</a:t>
            </a:r>
            <a:endParaRPr lang="en-US" altLang="zh-CN" dirty="0"/>
          </a:p>
          <a:p>
            <a:r>
              <a:rPr lang="en-US" altLang="zh-CN" dirty="0"/>
              <a:t>}</a:t>
            </a:r>
          </a:p>
          <a:p>
            <a:r>
              <a:rPr lang="en-US" altLang="zh-CN" dirty="0"/>
              <a:t>else</a:t>
            </a:r>
          </a:p>
          <a:p>
            <a:r>
              <a:rPr lang="en-US" altLang="zh-CN" dirty="0"/>
              <a:t>{</a:t>
            </a:r>
          </a:p>
          <a:p>
            <a:r>
              <a:rPr lang="en-US" altLang="zh-CN" dirty="0"/>
              <a:t>  // </a:t>
            </a:r>
            <a:r>
              <a:rPr lang="zh-CN" altLang="en-US" dirty="0"/>
              <a:t>生成凭据已经可以直接表述</a:t>
            </a:r>
            <a:endParaRPr lang="en-US" altLang="zh-CN" dirty="0"/>
          </a:p>
          <a:p>
            <a:r>
              <a:rPr lang="en-US" altLang="zh-CN" dirty="0"/>
              <a:t>  </a:t>
            </a:r>
            <a:r>
              <a:rPr lang="en-US" altLang="zh-CN" dirty="0" err="1"/>
              <a:t>CredentialManager</a:t>
            </a:r>
            <a:r>
              <a:rPr lang="en-US" altLang="zh-CN" dirty="0"/>
              <a:t> </a:t>
            </a:r>
            <a:r>
              <a:rPr lang="en-US" altLang="zh-CN" dirty="0" err="1"/>
              <a:t>cM</a:t>
            </a:r>
            <a:r>
              <a:rPr lang="en-US" altLang="zh-CN" dirty="0"/>
              <a:t> = Resolve&lt;</a:t>
            </a:r>
            <a:r>
              <a:rPr lang="en-US" altLang="zh-CN" dirty="0" err="1"/>
              <a:t>CredentialManager</a:t>
            </a:r>
            <a:r>
              <a:rPr lang="en-US" altLang="zh-CN" dirty="0"/>
              <a:t>&gt;();</a:t>
            </a:r>
          </a:p>
          <a:p>
            <a:r>
              <a:rPr lang="en-US" altLang="zh-CN" dirty="0"/>
              <a:t>  string credential = </a:t>
            </a:r>
            <a:r>
              <a:rPr lang="en-US" altLang="zh-CN" dirty="0" err="1"/>
              <a:t>cM.CreateCredential</a:t>
            </a:r>
            <a:r>
              <a:rPr lang="en-US" altLang="zh-CN" dirty="0"/>
              <a:t>(principal);</a:t>
            </a:r>
          </a:p>
          <a:p>
            <a:r>
              <a:rPr lang="en-US" altLang="zh-CN" dirty="0"/>
              <a:t>  return credential;</a:t>
            </a:r>
          </a:p>
          <a:p>
            <a:r>
              <a:rPr lang="en-US" altLang="zh-CN" dirty="0"/>
              <a:t>}</a:t>
            </a:r>
          </a:p>
        </p:txBody>
      </p:sp>
    </p:spTree>
    <p:extLst>
      <p:ext uri="{BB962C8B-B14F-4D97-AF65-F5344CB8AC3E}">
        <p14:creationId xmlns:p14="http://schemas.microsoft.com/office/powerpoint/2010/main" val="196067272"/>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验证操作的设计</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在拥有凭据管理器后，验证操作已经可以表述为顺序结构。以下伪代码：</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64975" y="2574903"/>
            <a:ext cx="11208458" cy="1200329"/>
          </a:xfrm>
          <a:prstGeom prst="rect">
            <a:avLst/>
          </a:prstGeom>
          <a:noFill/>
        </p:spPr>
        <p:txBody>
          <a:bodyPr wrap="square" rtlCol="0">
            <a:spAutoFit/>
          </a:bodyPr>
          <a:lstStyle/>
          <a:p>
            <a:r>
              <a:rPr lang="en-US" altLang="zh-CN" dirty="0" err="1"/>
              <a:t>CredentialManager</a:t>
            </a:r>
            <a:r>
              <a:rPr lang="en-US" altLang="zh-CN" dirty="0"/>
              <a:t> </a:t>
            </a:r>
            <a:r>
              <a:rPr lang="en-US" altLang="zh-CN" dirty="0" err="1"/>
              <a:t>cM</a:t>
            </a:r>
            <a:r>
              <a:rPr lang="en-US" altLang="zh-CN" dirty="0"/>
              <a:t> = Resolve&lt;</a:t>
            </a:r>
            <a:r>
              <a:rPr lang="en-US" altLang="zh-CN" dirty="0" err="1"/>
              <a:t>CredentialManager</a:t>
            </a:r>
            <a:r>
              <a:rPr lang="en-US" altLang="zh-CN" dirty="0"/>
              <a:t>&gt;();</a:t>
            </a:r>
          </a:p>
          <a:p>
            <a:r>
              <a:rPr lang="en-US" altLang="zh-CN" dirty="0" err="1"/>
              <a:t>IUserPrincipal</a:t>
            </a:r>
            <a:r>
              <a:rPr lang="en-US" altLang="zh-CN" dirty="0"/>
              <a:t> principal = </a:t>
            </a:r>
            <a:r>
              <a:rPr lang="en-US" altLang="zh-CN" dirty="0" err="1"/>
              <a:t>cM.GetPrincipal</a:t>
            </a:r>
            <a:r>
              <a:rPr lang="en-US" altLang="zh-CN" dirty="0"/>
              <a:t>(credential);</a:t>
            </a:r>
          </a:p>
          <a:p>
            <a:r>
              <a:rPr lang="en-US" altLang="zh-CN" dirty="0" err="1"/>
              <a:t>AuthenticateResult</a:t>
            </a:r>
            <a:r>
              <a:rPr lang="en-US" altLang="zh-CN" dirty="0"/>
              <a:t> </a:t>
            </a:r>
            <a:r>
              <a:rPr lang="en-US" altLang="zh-CN" dirty="0" err="1"/>
              <a:t>ar</a:t>
            </a:r>
            <a:r>
              <a:rPr lang="en-US" altLang="zh-CN" dirty="0"/>
              <a:t> = principal is null ? new (false, </a:t>
            </a:r>
            <a:r>
              <a:rPr lang="en-US" altLang="zh-CN" dirty="0" err="1"/>
              <a:t>AnonymousPrincipal</a:t>
            </a:r>
            <a:r>
              <a:rPr lang="en-US" altLang="zh-CN" dirty="0"/>
              <a:t>, credential) : new (true, principal, credential);</a:t>
            </a:r>
          </a:p>
          <a:p>
            <a:r>
              <a:rPr lang="en-US" altLang="zh-CN" dirty="0"/>
              <a:t>return </a:t>
            </a:r>
            <a:r>
              <a:rPr lang="en-US" altLang="zh-CN" dirty="0" err="1"/>
              <a:t>ar</a:t>
            </a:r>
            <a:r>
              <a:rPr lang="en-US" altLang="zh-CN" dirty="0"/>
              <a:t>;</a:t>
            </a:r>
          </a:p>
        </p:txBody>
      </p:sp>
      <p:grpSp>
        <p:nvGrpSpPr>
          <p:cNvPr id="3" name="组合 2">
            <a:extLst>
              <a:ext uri="{FF2B5EF4-FFF2-40B4-BE49-F238E27FC236}">
                <a16:creationId xmlns:a16="http://schemas.microsoft.com/office/drawing/2014/main" id="{705765CD-BF91-9AC0-C090-FA8785390120}"/>
              </a:ext>
            </a:extLst>
          </p:cNvPr>
          <p:cNvGrpSpPr/>
          <p:nvPr/>
        </p:nvGrpSpPr>
        <p:grpSpPr>
          <a:xfrm>
            <a:off x="439503" y="4015140"/>
            <a:ext cx="2572790" cy="544010"/>
            <a:chOff x="1037996" y="1888516"/>
            <a:chExt cx="10113480" cy="544010"/>
          </a:xfrm>
        </p:grpSpPr>
        <p:sp>
          <p:nvSpPr>
            <p:cNvPr id="16" name="矩形: 圆角 15">
              <a:extLst>
                <a:ext uri="{FF2B5EF4-FFF2-40B4-BE49-F238E27FC236}">
                  <a16:creationId xmlns:a16="http://schemas.microsoft.com/office/drawing/2014/main" id="{2ED8D06A-D44C-79A1-2DAB-BA64B442EE08}"/>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05EDE135-BD94-3084-1E73-83A7FEE4C791}"/>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注销操作的设计</a:t>
              </a:r>
            </a:p>
          </p:txBody>
        </p:sp>
      </p:grpSp>
      <p:sp>
        <p:nvSpPr>
          <p:cNvPr id="20" name="文本框 19">
            <a:extLst>
              <a:ext uri="{FF2B5EF4-FFF2-40B4-BE49-F238E27FC236}">
                <a16:creationId xmlns:a16="http://schemas.microsoft.com/office/drawing/2014/main" id="{CBB35BFF-F113-E9CB-DA61-796D9170808C}"/>
              </a:ext>
            </a:extLst>
          </p:cNvPr>
          <p:cNvSpPr txBox="1"/>
          <p:nvPr/>
        </p:nvSpPr>
        <p:spPr>
          <a:xfrm>
            <a:off x="408905" y="4612150"/>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在拥有凭据管理器后，注销操作也可以表述为顺序结构。以下伪代码：</a:t>
            </a:r>
          </a:p>
        </p:txBody>
      </p:sp>
      <p:sp>
        <p:nvSpPr>
          <p:cNvPr id="21" name="文本框 20">
            <a:extLst>
              <a:ext uri="{FF2B5EF4-FFF2-40B4-BE49-F238E27FC236}">
                <a16:creationId xmlns:a16="http://schemas.microsoft.com/office/drawing/2014/main" id="{9B46CCAC-D313-F402-77D1-299DA4E4E60B}"/>
              </a:ext>
            </a:extLst>
          </p:cNvPr>
          <p:cNvSpPr txBox="1"/>
          <p:nvPr/>
        </p:nvSpPr>
        <p:spPr>
          <a:xfrm>
            <a:off x="477022" y="5198881"/>
            <a:ext cx="11208458" cy="646331"/>
          </a:xfrm>
          <a:prstGeom prst="rect">
            <a:avLst/>
          </a:prstGeom>
          <a:noFill/>
        </p:spPr>
        <p:txBody>
          <a:bodyPr wrap="square" rtlCol="0">
            <a:spAutoFit/>
          </a:bodyPr>
          <a:lstStyle/>
          <a:p>
            <a:r>
              <a:rPr lang="en-US" altLang="zh-CN" dirty="0" err="1"/>
              <a:t>CredentialManager</a:t>
            </a:r>
            <a:r>
              <a:rPr lang="en-US" altLang="zh-CN" dirty="0"/>
              <a:t> </a:t>
            </a:r>
            <a:r>
              <a:rPr lang="en-US" altLang="zh-CN" dirty="0" err="1"/>
              <a:t>cM</a:t>
            </a:r>
            <a:r>
              <a:rPr lang="en-US" altLang="zh-CN" dirty="0"/>
              <a:t> = Resolve&lt;</a:t>
            </a:r>
            <a:r>
              <a:rPr lang="en-US" altLang="zh-CN" dirty="0" err="1"/>
              <a:t>CredentialManager</a:t>
            </a:r>
            <a:r>
              <a:rPr lang="en-US" altLang="zh-CN" dirty="0"/>
              <a:t>&gt;();</a:t>
            </a:r>
          </a:p>
          <a:p>
            <a:r>
              <a:rPr lang="en-US" altLang="zh-CN" dirty="0" err="1"/>
              <a:t>cM.RemoveCredential</a:t>
            </a:r>
            <a:r>
              <a:rPr lang="en-US" altLang="zh-CN" dirty="0"/>
              <a:t>(credential);</a:t>
            </a:r>
          </a:p>
        </p:txBody>
      </p:sp>
    </p:spTree>
    <p:extLst>
      <p:ext uri="{BB962C8B-B14F-4D97-AF65-F5344CB8AC3E}">
        <p14:creationId xmlns:p14="http://schemas.microsoft.com/office/powerpoint/2010/main" val="3552807731"/>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查检有无环关系</a:t>
              </a:r>
            </a:p>
          </p:txBody>
        </p:sp>
      </p:grpSp>
      <p:pic>
        <p:nvPicPr>
          <p:cNvPr id="20" name="图片 19">
            <a:extLst>
              <a:ext uri="{FF2B5EF4-FFF2-40B4-BE49-F238E27FC236}">
                <a16:creationId xmlns:a16="http://schemas.microsoft.com/office/drawing/2014/main" id="{721ADE1A-9496-1C7F-C054-A9B3AAF150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59553" y="2041531"/>
            <a:ext cx="6673804" cy="4089610"/>
          </a:xfrm>
          <a:prstGeom prst="rect">
            <a:avLst/>
          </a:prstGeom>
        </p:spPr>
      </p:pic>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4801314" cy="369332"/>
          </a:xfrm>
          <a:prstGeom prst="rect">
            <a:avLst/>
          </a:prstGeom>
          <a:noFill/>
        </p:spPr>
        <p:txBody>
          <a:bodyPr wrap="none" rtlCol="0">
            <a:spAutoFit/>
          </a:bodyPr>
          <a:lstStyle/>
          <a:p>
            <a:r>
              <a:rPr lang="zh-CN" altLang="en-US" dirty="0"/>
              <a:t>所有实心箭头都必须自上而下，不能有反方向</a:t>
            </a:r>
          </a:p>
        </p:txBody>
      </p:sp>
    </p:spTree>
    <p:extLst>
      <p:ext uri="{BB962C8B-B14F-4D97-AF65-F5344CB8AC3E}">
        <p14:creationId xmlns:p14="http://schemas.microsoft.com/office/powerpoint/2010/main" val="2886492983"/>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寻找变化</a:t>
              </a:r>
            </a:p>
          </p:txBody>
        </p:sp>
      </p:grpSp>
      <p:pic>
        <p:nvPicPr>
          <p:cNvPr id="20" name="图片 19">
            <a:extLst>
              <a:ext uri="{FF2B5EF4-FFF2-40B4-BE49-F238E27FC236}">
                <a16:creationId xmlns:a16="http://schemas.microsoft.com/office/drawing/2014/main" id="{721ADE1A-9496-1C7F-C054-A9B3AAF150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7830" y="2184295"/>
            <a:ext cx="6673804" cy="4089610"/>
          </a:xfrm>
          <a:prstGeom prst="rect">
            <a:avLst/>
          </a:prstGeom>
        </p:spPr>
      </p:pic>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4570482" cy="369332"/>
          </a:xfrm>
          <a:prstGeom prst="rect">
            <a:avLst/>
          </a:prstGeom>
          <a:noFill/>
        </p:spPr>
        <p:txBody>
          <a:bodyPr wrap="none" rtlCol="0">
            <a:spAutoFit/>
          </a:bodyPr>
          <a:lstStyle/>
          <a:p>
            <a:r>
              <a:rPr lang="zh-CN" altLang="en-US" dirty="0"/>
              <a:t>寻找哪些类在未来的需求中可能发生变化。</a:t>
            </a:r>
          </a:p>
        </p:txBody>
      </p:sp>
      <p:sp>
        <p:nvSpPr>
          <p:cNvPr id="3" name="文本框 2">
            <a:extLst>
              <a:ext uri="{FF2B5EF4-FFF2-40B4-BE49-F238E27FC236}">
                <a16:creationId xmlns:a16="http://schemas.microsoft.com/office/drawing/2014/main" id="{76346F6E-3A2B-6540-C4B8-BA445E9114F5}"/>
              </a:ext>
            </a:extLst>
          </p:cNvPr>
          <p:cNvSpPr txBox="1"/>
          <p:nvPr/>
        </p:nvSpPr>
        <p:spPr>
          <a:xfrm>
            <a:off x="7708247" y="2183681"/>
            <a:ext cx="4079963" cy="369332"/>
          </a:xfrm>
          <a:prstGeom prst="rect">
            <a:avLst/>
          </a:prstGeom>
          <a:noFill/>
        </p:spPr>
        <p:txBody>
          <a:bodyPr wrap="none" rtlCol="0">
            <a:spAutoFit/>
          </a:bodyPr>
          <a:lstStyle/>
          <a:p>
            <a:r>
              <a:rPr lang="en-US" altLang="zh-CN" dirty="0"/>
              <a:t>User</a:t>
            </a:r>
            <a:r>
              <a:rPr lang="zh-CN" altLang="en-US" dirty="0"/>
              <a:t>类，不同的需求，用户类必定不同</a:t>
            </a:r>
          </a:p>
        </p:txBody>
      </p:sp>
      <p:sp>
        <p:nvSpPr>
          <p:cNvPr id="4" name="文本框 3">
            <a:extLst>
              <a:ext uri="{FF2B5EF4-FFF2-40B4-BE49-F238E27FC236}">
                <a16:creationId xmlns:a16="http://schemas.microsoft.com/office/drawing/2014/main" id="{329F3453-81A7-DB99-B4D8-7F4F89E4B325}"/>
              </a:ext>
            </a:extLst>
          </p:cNvPr>
          <p:cNvSpPr txBox="1"/>
          <p:nvPr/>
        </p:nvSpPr>
        <p:spPr>
          <a:xfrm>
            <a:off x="7708247" y="2660543"/>
            <a:ext cx="4079963" cy="923330"/>
          </a:xfrm>
          <a:prstGeom prst="rect">
            <a:avLst/>
          </a:prstGeom>
          <a:noFill/>
        </p:spPr>
        <p:txBody>
          <a:bodyPr wrap="square" rtlCol="0">
            <a:spAutoFit/>
          </a:bodyPr>
          <a:lstStyle/>
          <a:p>
            <a:r>
              <a:rPr lang="en-US" altLang="zh-CN" dirty="0" err="1"/>
              <a:t>UserStore</a:t>
            </a:r>
            <a:r>
              <a:rPr lang="zh-CN" altLang="en-US" dirty="0"/>
              <a:t>类，本例持续化场所是文件。</a:t>
            </a:r>
            <a:endParaRPr lang="en-US" altLang="zh-CN" dirty="0"/>
          </a:p>
          <a:p>
            <a:r>
              <a:rPr lang="zh-CN" altLang="en-US" dirty="0"/>
              <a:t>未来极有可能持续化至其它场所，比如：数据库</a:t>
            </a:r>
          </a:p>
        </p:txBody>
      </p:sp>
      <p:sp>
        <p:nvSpPr>
          <p:cNvPr id="8" name="文本框 7">
            <a:extLst>
              <a:ext uri="{FF2B5EF4-FFF2-40B4-BE49-F238E27FC236}">
                <a16:creationId xmlns:a16="http://schemas.microsoft.com/office/drawing/2014/main" id="{246DAF72-67BE-FF72-B39F-59CF902DEF62}"/>
              </a:ext>
            </a:extLst>
          </p:cNvPr>
          <p:cNvSpPr txBox="1"/>
          <p:nvPr/>
        </p:nvSpPr>
        <p:spPr>
          <a:xfrm>
            <a:off x="7708247" y="3691403"/>
            <a:ext cx="4079963" cy="646331"/>
          </a:xfrm>
          <a:prstGeom prst="rect">
            <a:avLst/>
          </a:prstGeom>
          <a:noFill/>
        </p:spPr>
        <p:txBody>
          <a:bodyPr wrap="square" rtlCol="0">
            <a:spAutoFit/>
          </a:bodyPr>
          <a:lstStyle/>
          <a:p>
            <a:r>
              <a:rPr lang="zh-CN" altLang="en-US" dirty="0"/>
              <a:t>对于可能发生变化的位置，必须将其依赖关系转置。</a:t>
            </a:r>
          </a:p>
        </p:txBody>
      </p:sp>
    </p:spTree>
    <p:extLst>
      <p:ext uri="{BB962C8B-B14F-4D97-AF65-F5344CB8AC3E}">
        <p14:creationId xmlns:p14="http://schemas.microsoft.com/office/powerpoint/2010/main" val="2099396137"/>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C3DD6F9-71A2-6D3C-73C6-B2EA769C0671}"/>
              </a:ext>
            </a:extLst>
          </p:cNvPr>
          <p:cNvGrpSpPr/>
          <p:nvPr/>
        </p:nvGrpSpPr>
        <p:grpSpPr>
          <a:xfrm>
            <a:off x="0" y="0"/>
            <a:ext cx="12192000" cy="6858000"/>
            <a:chOff x="-26063" y="280281"/>
            <a:chExt cx="12192000" cy="6858000"/>
          </a:xfrm>
        </p:grpSpPr>
        <p:pic>
          <p:nvPicPr>
            <p:cNvPr id="3" name="图片 2" descr="桌子上有许多窗户&#10;&#10;描述已自动生成">
              <a:extLst>
                <a:ext uri="{FF2B5EF4-FFF2-40B4-BE49-F238E27FC236}">
                  <a16:creationId xmlns:a16="http://schemas.microsoft.com/office/drawing/2014/main" id="{8EAA4883-AB0C-90C3-4BF6-2F83228EA159}"/>
                </a:ext>
              </a:extLst>
            </p:cNvPr>
            <p:cNvPicPr>
              <a:picLocks noChangeAspect="1"/>
            </p:cNvPicPr>
            <p:nvPr/>
          </p:nvPicPr>
          <p:blipFill rotWithShape="1">
            <a:blip r:embed="rId2">
              <a:extLst>
                <a:ext uri="{28A0092B-C50C-407E-A947-70E740481C1C}">
                  <a14:useLocalDpi xmlns:a14="http://schemas.microsoft.com/office/drawing/2010/main" val="0"/>
                </a:ext>
              </a:extLst>
            </a:blip>
            <a:srcRect l="183" r="183"/>
            <a:stretch/>
          </p:blipFill>
          <p:spPr>
            <a:xfrm>
              <a:off x="-26063" y="280281"/>
              <a:ext cx="12192000" cy="6858000"/>
            </a:xfrm>
            <a:prstGeom prst="rect">
              <a:avLst/>
            </a:prstGeom>
          </p:spPr>
        </p:pic>
        <p:sp>
          <p:nvSpPr>
            <p:cNvPr id="6" name="矩形 5">
              <a:extLst>
                <a:ext uri="{FF2B5EF4-FFF2-40B4-BE49-F238E27FC236}">
                  <a16:creationId xmlns:a16="http://schemas.microsoft.com/office/drawing/2014/main" id="{8CE4B1FA-1B3B-5DFD-02DB-E2A2FF62B892}"/>
                </a:ext>
              </a:extLst>
            </p:cNvPr>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2EABBA05-BABC-E13F-1077-47A1FB49F034}"/>
              </a:ext>
            </a:extLst>
          </p:cNvPr>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nvGrpSpPr>
          <p:cNvPr id="11" name="组合 10">
            <a:extLst>
              <a:ext uri="{FF2B5EF4-FFF2-40B4-BE49-F238E27FC236}">
                <a16:creationId xmlns:a16="http://schemas.microsoft.com/office/drawing/2014/main" id="{2B2E962B-DC8D-4358-49E1-A0F89112AE2C}"/>
              </a:ext>
            </a:extLst>
          </p:cNvPr>
          <p:cNvGrpSpPr/>
          <p:nvPr/>
        </p:nvGrpSpPr>
        <p:grpSpPr>
          <a:xfrm>
            <a:off x="3900866" y="893386"/>
            <a:ext cx="4390268" cy="1323439"/>
            <a:chOff x="3850907" y="893386"/>
            <a:chExt cx="4390268" cy="1323439"/>
          </a:xfrm>
        </p:grpSpPr>
        <p:sp>
          <p:nvSpPr>
            <p:cNvPr id="7" name="文本框 6">
              <a:extLst>
                <a:ext uri="{FF2B5EF4-FFF2-40B4-BE49-F238E27FC236}">
                  <a16:creationId xmlns:a16="http://schemas.microsoft.com/office/drawing/2014/main" id="{9A217D7B-30BB-DC33-9E53-B1262FC0C93E}"/>
                </a:ext>
              </a:extLst>
            </p:cNvPr>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03</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45A902D0-5152-CD04-2675-3A505451A304}"/>
                </a:ext>
              </a:extLst>
            </p:cNvPr>
            <p:cNvCxnSpPr>
              <a:cxnSpLocks/>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8717B0C-1CBC-A23D-D6E9-6F5E0F5519C9}"/>
                </a:ext>
              </a:extLst>
            </p:cNvPr>
            <p:cNvCxnSpPr>
              <a:cxnSpLocks/>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250FF2C1-55AF-DEE6-0F89-2F68A52AAEE7}"/>
              </a:ext>
            </a:extLst>
          </p:cNvPr>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反转依赖，屏蔽变化的基本操作</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a:extLst>
              <a:ext uri="{FF2B5EF4-FFF2-40B4-BE49-F238E27FC236}">
                <a16:creationId xmlns:a16="http://schemas.microsoft.com/office/drawing/2014/main" id="{DC7E4160-D20B-AD2B-6BAF-75F9E69FAB3F}"/>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extLst>
      <p:ext uri="{BB962C8B-B14F-4D97-AF65-F5344CB8AC3E}">
        <p14:creationId xmlns:p14="http://schemas.microsoft.com/office/powerpoint/2010/main" val="2146256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什么是依赖</a:t>
              </a:r>
            </a:p>
          </p:txBody>
        </p:sp>
      </p:grpSp>
      <p:pic>
        <p:nvPicPr>
          <p:cNvPr id="20" name="图片 19">
            <a:extLst>
              <a:ext uri="{FF2B5EF4-FFF2-40B4-BE49-F238E27FC236}">
                <a16:creationId xmlns:a16="http://schemas.microsoft.com/office/drawing/2014/main" id="{721ADE1A-9496-1C7F-C054-A9B3AAF150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7830" y="2184295"/>
            <a:ext cx="6673804" cy="4089610"/>
          </a:xfrm>
          <a:prstGeom prst="rect">
            <a:avLst/>
          </a:prstGeom>
        </p:spPr>
      </p:pic>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5317481" cy="369332"/>
          </a:xfrm>
          <a:prstGeom prst="rect">
            <a:avLst/>
          </a:prstGeom>
          <a:noFill/>
        </p:spPr>
        <p:txBody>
          <a:bodyPr wrap="none" rtlCol="0">
            <a:spAutoFit/>
          </a:bodyPr>
          <a:lstStyle/>
          <a:p>
            <a:r>
              <a:rPr lang="zh-CN" altLang="en-US" dirty="0"/>
              <a:t>在</a:t>
            </a:r>
            <a:r>
              <a:rPr lang="en-US" altLang="zh-CN" dirty="0"/>
              <a:t>A</a:t>
            </a:r>
            <a:r>
              <a:rPr lang="zh-CN" altLang="en-US" dirty="0"/>
              <a:t>类中，直接调用</a:t>
            </a:r>
            <a:r>
              <a:rPr lang="en-US" altLang="zh-CN" dirty="0"/>
              <a:t>B</a:t>
            </a:r>
            <a:r>
              <a:rPr lang="zh-CN" altLang="en-US" dirty="0"/>
              <a:t>类的对象，就是</a:t>
            </a:r>
            <a:r>
              <a:rPr lang="en-US" altLang="zh-CN" dirty="0"/>
              <a:t>A</a:t>
            </a:r>
            <a:r>
              <a:rPr lang="zh-CN" altLang="en-US" dirty="0"/>
              <a:t>对</a:t>
            </a:r>
            <a:r>
              <a:rPr lang="en-US" altLang="zh-CN" dirty="0"/>
              <a:t>B</a:t>
            </a:r>
            <a:r>
              <a:rPr lang="zh-CN" altLang="en-US" dirty="0"/>
              <a:t>的依赖。</a:t>
            </a:r>
          </a:p>
        </p:txBody>
      </p:sp>
      <p:sp>
        <p:nvSpPr>
          <p:cNvPr id="8" name="文本框 7">
            <a:extLst>
              <a:ext uri="{FF2B5EF4-FFF2-40B4-BE49-F238E27FC236}">
                <a16:creationId xmlns:a16="http://schemas.microsoft.com/office/drawing/2014/main" id="{246DAF72-67BE-FF72-B39F-59CF902DEF62}"/>
              </a:ext>
            </a:extLst>
          </p:cNvPr>
          <p:cNvSpPr txBox="1"/>
          <p:nvPr/>
        </p:nvSpPr>
        <p:spPr>
          <a:xfrm>
            <a:off x="7649961" y="2183681"/>
            <a:ext cx="4079963" cy="923330"/>
          </a:xfrm>
          <a:prstGeom prst="rect">
            <a:avLst/>
          </a:prstGeom>
          <a:noFill/>
        </p:spPr>
        <p:txBody>
          <a:bodyPr wrap="square" rtlCol="0">
            <a:spAutoFit/>
          </a:bodyPr>
          <a:lstStyle/>
          <a:p>
            <a:r>
              <a:rPr lang="zh-CN" altLang="en-US" dirty="0"/>
              <a:t>本例中，</a:t>
            </a:r>
            <a:r>
              <a:rPr lang="en-US" altLang="zh-CN" dirty="0"/>
              <a:t>Certification</a:t>
            </a:r>
            <a:r>
              <a:rPr lang="zh-CN" altLang="en-US" dirty="0"/>
              <a:t>类的</a:t>
            </a:r>
            <a:r>
              <a:rPr lang="en-US" altLang="zh-CN" dirty="0"/>
              <a:t>Subject</a:t>
            </a:r>
            <a:r>
              <a:rPr lang="zh-CN" altLang="en-US" dirty="0"/>
              <a:t>属性，其类型为</a:t>
            </a:r>
            <a:r>
              <a:rPr lang="en-US" altLang="zh-CN" dirty="0"/>
              <a:t>User</a:t>
            </a:r>
            <a:r>
              <a:rPr lang="zh-CN" altLang="en-US" dirty="0"/>
              <a:t>。所以，称</a:t>
            </a:r>
            <a:r>
              <a:rPr lang="en-US" altLang="zh-CN" dirty="0"/>
              <a:t>Certification</a:t>
            </a:r>
            <a:r>
              <a:rPr lang="zh-CN" altLang="en-US" dirty="0"/>
              <a:t>依赖于</a:t>
            </a:r>
            <a:r>
              <a:rPr lang="en-US" altLang="zh-CN" dirty="0"/>
              <a:t>User</a:t>
            </a:r>
            <a:r>
              <a:rPr lang="zh-CN" altLang="en-US" dirty="0"/>
              <a:t>类。</a:t>
            </a:r>
          </a:p>
        </p:txBody>
      </p:sp>
      <p:sp>
        <p:nvSpPr>
          <p:cNvPr id="15" name="文本框 14">
            <a:extLst>
              <a:ext uri="{FF2B5EF4-FFF2-40B4-BE49-F238E27FC236}">
                <a16:creationId xmlns:a16="http://schemas.microsoft.com/office/drawing/2014/main" id="{8A6849F8-2524-A10E-17FE-5E30B53CA1E2}"/>
              </a:ext>
            </a:extLst>
          </p:cNvPr>
          <p:cNvSpPr txBox="1"/>
          <p:nvPr/>
        </p:nvSpPr>
        <p:spPr>
          <a:xfrm>
            <a:off x="7649961" y="3234439"/>
            <a:ext cx="4079963" cy="1200329"/>
          </a:xfrm>
          <a:prstGeom prst="rect">
            <a:avLst/>
          </a:prstGeom>
          <a:noFill/>
        </p:spPr>
        <p:txBody>
          <a:bodyPr wrap="square" rtlCol="0">
            <a:spAutoFit/>
          </a:bodyPr>
          <a:lstStyle/>
          <a:p>
            <a:r>
              <a:rPr lang="zh-CN" altLang="en-US" dirty="0"/>
              <a:t>当依赖关系存在时，被依赖一方（箭头所指向的一方）发生改变时，会引起所有依赖方（箭头引出的一方）的不可知变化。</a:t>
            </a:r>
          </a:p>
        </p:txBody>
      </p:sp>
      <p:sp>
        <p:nvSpPr>
          <p:cNvPr id="16" name="文本框 15">
            <a:extLst>
              <a:ext uri="{FF2B5EF4-FFF2-40B4-BE49-F238E27FC236}">
                <a16:creationId xmlns:a16="http://schemas.microsoft.com/office/drawing/2014/main" id="{9985AD68-D4F0-F8A6-1901-7A7714CE40CF}"/>
              </a:ext>
            </a:extLst>
          </p:cNvPr>
          <p:cNvSpPr txBox="1"/>
          <p:nvPr/>
        </p:nvSpPr>
        <p:spPr>
          <a:xfrm>
            <a:off x="7645191" y="4562196"/>
            <a:ext cx="4079963" cy="923330"/>
          </a:xfrm>
          <a:prstGeom prst="rect">
            <a:avLst/>
          </a:prstGeom>
          <a:noFill/>
        </p:spPr>
        <p:txBody>
          <a:bodyPr wrap="square" rtlCol="0">
            <a:spAutoFit/>
          </a:bodyPr>
          <a:lstStyle/>
          <a:p>
            <a:r>
              <a:rPr lang="zh-CN" altLang="en-US" dirty="0"/>
              <a:t>例：当</a:t>
            </a:r>
            <a:r>
              <a:rPr lang="en-US" altLang="zh-CN" dirty="0"/>
              <a:t>User</a:t>
            </a:r>
            <a:r>
              <a:rPr lang="zh-CN" altLang="en-US" dirty="0"/>
              <a:t>的</a:t>
            </a:r>
            <a:r>
              <a:rPr lang="en-US" altLang="zh-CN" dirty="0"/>
              <a:t>ID</a:t>
            </a:r>
            <a:r>
              <a:rPr lang="zh-CN" altLang="en-US" dirty="0"/>
              <a:t>字段变更为</a:t>
            </a:r>
            <a:r>
              <a:rPr lang="en-US" altLang="zh-CN" dirty="0" err="1"/>
              <a:t>Seiral</a:t>
            </a:r>
            <a:r>
              <a:rPr lang="zh-CN" altLang="en-US" dirty="0"/>
              <a:t>字段时，或者</a:t>
            </a:r>
            <a:r>
              <a:rPr lang="en-US" altLang="zh-CN" dirty="0"/>
              <a:t>User</a:t>
            </a:r>
            <a:r>
              <a:rPr lang="zh-CN" altLang="en-US" dirty="0"/>
              <a:t>中</a:t>
            </a:r>
            <a:r>
              <a:rPr lang="en-US" altLang="zh-CN" dirty="0" err="1"/>
              <a:t>RealName</a:t>
            </a:r>
            <a:r>
              <a:rPr lang="zh-CN" altLang="en-US" dirty="0"/>
              <a:t>字段被删除时，都有可能使所有依赖于它的类全部崩溃。</a:t>
            </a:r>
          </a:p>
        </p:txBody>
      </p:sp>
    </p:spTree>
    <p:extLst>
      <p:ext uri="{BB962C8B-B14F-4D97-AF65-F5344CB8AC3E}">
        <p14:creationId xmlns:p14="http://schemas.microsoft.com/office/powerpoint/2010/main" val="295336585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C3DD6F9-71A2-6D3C-73C6-B2EA769C0671}"/>
              </a:ext>
            </a:extLst>
          </p:cNvPr>
          <p:cNvGrpSpPr/>
          <p:nvPr/>
        </p:nvGrpSpPr>
        <p:grpSpPr>
          <a:xfrm>
            <a:off x="0" y="0"/>
            <a:ext cx="12192000" cy="6858000"/>
            <a:chOff x="-26063" y="280281"/>
            <a:chExt cx="12192000" cy="6858000"/>
          </a:xfrm>
        </p:grpSpPr>
        <p:pic>
          <p:nvPicPr>
            <p:cNvPr id="3" name="图片 2" descr="桌子上有许多窗户&#10;&#10;描述已自动生成">
              <a:extLst>
                <a:ext uri="{FF2B5EF4-FFF2-40B4-BE49-F238E27FC236}">
                  <a16:creationId xmlns:a16="http://schemas.microsoft.com/office/drawing/2014/main" id="{8EAA4883-AB0C-90C3-4BF6-2F83228EA159}"/>
                </a:ext>
              </a:extLst>
            </p:cNvPr>
            <p:cNvPicPr>
              <a:picLocks noChangeAspect="1"/>
            </p:cNvPicPr>
            <p:nvPr/>
          </p:nvPicPr>
          <p:blipFill rotWithShape="1">
            <a:blip r:embed="rId2">
              <a:extLst>
                <a:ext uri="{28A0092B-C50C-407E-A947-70E740481C1C}">
                  <a14:useLocalDpi xmlns:a14="http://schemas.microsoft.com/office/drawing/2010/main" val="0"/>
                </a:ext>
              </a:extLst>
            </a:blip>
            <a:srcRect l="183" r="183"/>
            <a:stretch/>
          </p:blipFill>
          <p:spPr>
            <a:xfrm>
              <a:off x="-26063" y="280281"/>
              <a:ext cx="12192000" cy="6858000"/>
            </a:xfrm>
            <a:prstGeom prst="rect">
              <a:avLst/>
            </a:prstGeom>
          </p:spPr>
        </p:pic>
        <p:sp>
          <p:nvSpPr>
            <p:cNvPr id="6" name="矩形 5">
              <a:extLst>
                <a:ext uri="{FF2B5EF4-FFF2-40B4-BE49-F238E27FC236}">
                  <a16:creationId xmlns:a16="http://schemas.microsoft.com/office/drawing/2014/main" id="{8CE4B1FA-1B3B-5DFD-02DB-E2A2FF62B892}"/>
                </a:ext>
              </a:extLst>
            </p:cNvPr>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2EABBA05-BABC-E13F-1077-47A1FB49F034}"/>
              </a:ext>
            </a:extLst>
          </p:cNvPr>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团队的准备工作</a:t>
            </a:r>
          </a:p>
        </p:txBody>
      </p:sp>
      <p:grpSp>
        <p:nvGrpSpPr>
          <p:cNvPr id="11" name="组合 10">
            <a:extLst>
              <a:ext uri="{FF2B5EF4-FFF2-40B4-BE49-F238E27FC236}">
                <a16:creationId xmlns:a16="http://schemas.microsoft.com/office/drawing/2014/main" id="{2B2E962B-DC8D-4358-49E1-A0F89112AE2C}"/>
              </a:ext>
            </a:extLst>
          </p:cNvPr>
          <p:cNvGrpSpPr/>
          <p:nvPr/>
        </p:nvGrpSpPr>
        <p:grpSpPr>
          <a:xfrm>
            <a:off x="3900866" y="893386"/>
            <a:ext cx="4390268" cy="1323439"/>
            <a:chOff x="3850907" y="893386"/>
            <a:chExt cx="4390268" cy="1323439"/>
          </a:xfrm>
        </p:grpSpPr>
        <p:sp>
          <p:nvSpPr>
            <p:cNvPr id="7" name="文本框 6">
              <a:extLst>
                <a:ext uri="{FF2B5EF4-FFF2-40B4-BE49-F238E27FC236}">
                  <a16:creationId xmlns:a16="http://schemas.microsoft.com/office/drawing/2014/main" id="{9A217D7B-30BB-DC33-9E53-B1262FC0C93E}"/>
                </a:ext>
              </a:extLst>
            </p:cNvPr>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01</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45A902D0-5152-CD04-2675-3A505451A304}"/>
                </a:ext>
              </a:extLst>
            </p:cNvPr>
            <p:cNvCxnSpPr>
              <a:cxnSpLocks/>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8717B0C-1CBC-A23D-D6E9-6F5E0F5519C9}"/>
                </a:ext>
              </a:extLst>
            </p:cNvPr>
            <p:cNvCxnSpPr>
              <a:cxnSpLocks/>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250FF2C1-55AF-DEE6-0F89-2F68A52AAEE7}"/>
              </a:ext>
            </a:extLst>
          </p:cNvPr>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磨刀不误砍柴功</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a:extLst>
              <a:ext uri="{FF2B5EF4-FFF2-40B4-BE49-F238E27FC236}">
                <a16:creationId xmlns:a16="http://schemas.microsoft.com/office/drawing/2014/main" id="{DC7E4160-D20B-AD2B-6BAF-75F9E69FAB3F}"/>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extLst>
      <p:ext uri="{BB962C8B-B14F-4D97-AF65-F5344CB8AC3E}">
        <p14:creationId xmlns:p14="http://schemas.microsoft.com/office/powerpoint/2010/main" val="1080597768"/>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解除依赖</a:t>
              </a:r>
            </a:p>
          </p:txBody>
        </p:sp>
      </p:grpSp>
      <p:pic>
        <p:nvPicPr>
          <p:cNvPr id="20" name="图片 19">
            <a:extLst>
              <a:ext uri="{FF2B5EF4-FFF2-40B4-BE49-F238E27FC236}">
                <a16:creationId xmlns:a16="http://schemas.microsoft.com/office/drawing/2014/main" id="{721ADE1A-9496-1C7F-C054-A9B3AAF150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3072" y="2184295"/>
            <a:ext cx="6223319" cy="4089610"/>
          </a:xfrm>
          <a:prstGeom prst="rect">
            <a:avLst/>
          </a:prstGeom>
        </p:spPr>
      </p:pic>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5262979" cy="369332"/>
          </a:xfrm>
          <a:prstGeom prst="rect">
            <a:avLst/>
          </a:prstGeom>
          <a:noFill/>
        </p:spPr>
        <p:txBody>
          <a:bodyPr wrap="none" rtlCol="0">
            <a:spAutoFit/>
          </a:bodyPr>
          <a:lstStyle/>
          <a:p>
            <a:r>
              <a:rPr lang="zh-CN" altLang="en-US" dirty="0"/>
              <a:t>由于依赖关系的可怕，所以必须要解除依赖关系。</a:t>
            </a:r>
          </a:p>
        </p:txBody>
      </p:sp>
      <p:sp>
        <p:nvSpPr>
          <p:cNvPr id="8" name="文本框 7">
            <a:extLst>
              <a:ext uri="{FF2B5EF4-FFF2-40B4-BE49-F238E27FC236}">
                <a16:creationId xmlns:a16="http://schemas.microsoft.com/office/drawing/2014/main" id="{246DAF72-67BE-FF72-B39F-59CF902DEF62}"/>
              </a:ext>
            </a:extLst>
          </p:cNvPr>
          <p:cNvSpPr txBox="1"/>
          <p:nvPr/>
        </p:nvSpPr>
        <p:spPr>
          <a:xfrm>
            <a:off x="7649961" y="2183681"/>
            <a:ext cx="4079963" cy="1200329"/>
          </a:xfrm>
          <a:prstGeom prst="rect">
            <a:avLst/>
          </a:prstGeom>
          <a:noFill/>
        </p:spPr>
        <p:txBody>
          <a:bodyPr wrap="square" rtlCol="0">
            <a:spAutoFit/>
          </a:bodyPr>
          <a:lstStyle/>
          <a:p>
            <a:r>
              <a:rPr lang="zh-CN" altLang="en-US" dirty="0"/>
              <a:t>在解除依赖关系时，需要先将被依赖的对象改为接口。</a:t>
            </a:r>
            <a:endParaRPr lang="en-US" altLang="zh-CN" dirty="0"/>
          </a:p>
          <a:p>
            <a:endParaRPr lang="en-US" altLang="zh-CN" dirty="0"/>
          </a:p>
          <a:p>
            <a:r>
              <a:rPr lang="zh-CN" altLang="en-US" dirty="0"/>
              <a:t>之后，原来的类实现接口。</a:t>
            </a:r>
          </a:p>
        </p:txBody>
      </p:sp>
      <p:pic>
        <p:nvPicPr>
          <p:cNvPr id="4" name="图片 3">
            <a:extLst>
              <a:ext uri="{FF2B5EF4-FFF2-40B4-BE49-F238E27FC236}">
                <a16:creationId xmlns:a16="http://schemas.microsoft.com/office/drawing/2014/main" id="{485BFCA8-22D1-9277-D195-2A3FEA7F7C2F}"/>
              </a:ext>
            </a:extLst>
          </p:cNvPr>
          <p:cNvPicPr>
            <a:picLocks noChangeAspect="1"/>
          </p:cNvPicPr>
          <p:nvPr/>
        </p:nvPicPr>
        <p:blipFill>
          <a:blip r:embed="rId4"/>
          <a:stretch>
            <a:fillRect/>
          </a:stretch>
        </p:blipFill>
        <p:spPr>
          <a:xfrm>
            <a:off x="7649961" y="3634074"/>
            <a:ext cx="3275716" cy="2363302"/>
          </a:xfrm>
          <a:prstGeom prst="rect">
            <a:avLst/>
          </a:prstGeom>
        </p:spPr>
      </p:pic>
    </p:spTree>
    <p:extLst>
      <p:ext uri="{BB962C8B-B14F-4D97-AF65-F5344CB8AC3E}">
        <p14:creationId xmlns:p14="http://schemas.microsoft.com/office/powerpoint/2010/main" val="1806735378"/>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948855" y="1106936"/>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依赖转置</a:t>
              </a:r>
            </a:p>
          </p:txBody>
        </p:sp>
      </p:grpSp>
      <p:pic>
        <p:nvPicPr>
          <p:cNvPr id="15" name="图片 14">
            <a:extLst>
              <a:ext uri="{FF2B5EF4-FFF2-40B4-BE49-F238E27FC236}">
                <a16:creationId xmlns:a16="http://schemas.microsoft.com/office/drawing/2014/main" id="{FD851DF5-3B9A-C6FD-77DC-F4EED502E6B2}"/>
              </a:ext>
            </a:extLst>
          </p:cNvPr>
          <p:cNvPicPr>
            <a:picLocks noChangeAspect="1"/>
          </p:cNvPicPr>
          <p:nvPr/>
        </p:nvPicPr>
        <p:blipFill>
          <a:blip r:embed="rId3"/>
          <a:stretch>
            <a:fillRect/>
          </a:stretch>
        </p:blipFill>
        <p:spPr>
          <a:xfrm>
            <a:off x="477022" y="1162906"/>
            <a:ext cx="5305304" cy="5288655"/>
          </a:xfrm>
          <a:prstGeom prst="rect">
            <a:avLst/>
          </a:prstGeom>
        </p:spPr>
      </p:pic>
      <p:sp>
        <p:nvSpPr>
          <p:cNvPr id="16" name="文本框 15">
            <a:extLst>
              <a:ext uri="{FF2B5EF4-FFF2-40B4-BE49-F238E27FC236}">
                <a16:creationId xmlns:a16="http://schemas.microsoft.com/office/drawing/2014/main" id="{EBFA6A9D-B734-1ACD-DFF9-E2A92A117D78}"/>
              </a:ext>
            </a:extLst>
          </p:cNvPr>
          <p:cNvSpPr txBox="1"/>
          <p:nvPr/>
        </p:nvSpPr>
        <p:spPr>
          <a:xfrm>
            <a:off x="5997135" y="1904804"/>
            <a:ext cx="5776300" cy="4247317"/>
          </a:xfrm>
          <a:prstGeom prst="rect">
            <a:avLst/>
          </a:prstGeom>
          <a:noFill/>
        </p:spPr>
        <p:txBody>
          <a:bodyPr wrap="square" rtlCol="0">
            <a:spAutoFit/>
          </a:bodyPr>
          <a:lstStyle/>
          <a:p>
            <a:r>
              <a:rPr lang="zh-CN" altLang="en-US" dirty="0"/>
              <a:t>可以观察到，原来全部自顶向下的箭头，被两个向上的虚线箭头所改变，这相当于反转了依赖关系。所以，这种操作手段即是：依赖转置，也称为依赖反转。</a:t>
            </a:r>
            <a:endParaRPr lang="en-US" altLang="zh-CN" dirty="0"/>
          </a:p>
          <a:p>
            <a:endParaRPr lang="en-US" altLang="zh-CN" dirty="0"/>
          </a:p>
          <a:p>
            <a:r>
              <a:rPr lang="zh-CN" altLang="en-US" dirty="0"/>
              <a:t>依赖转置后，模块将解耦。实现时，虚线箭头之下的内容应当由另一个模块完成。</a:t>
            </a:r>
            <a:endParaRPr lang="en-US" altLang="zh-CN" dirty="0"/>
          </a:p>
          <a:p>
            <a:r>
              <a:rPr lang="zh-CN" altLang="en-US" dirty="0"/>
              <a:t>上半部分可以称为：用户验证模块，该模块负责验证。</a:t>
            </a:r>
            <a:endParaRPr lang="en-US" altLang="zh-CN" dirty="0"/>
          </a:p>
          <a:p>
            <a:r>
              <a:rPr lang="zh-CN" altLang="en-US" dirty="0"/>
              <a:t>下半部分可以称为：用户中心模块，该模块负责保存。</a:t>
            </a:r>
            <a:endParaRPr lang="en-US" altLang="zh-CN" dirty="0"/>
          </a:p>
          <a:p>
            <a:endParaRPr lang="en-US" altLang="zh-CN" dirty="0"/>
          </a:p>
          <a:p>
            <a:r>
              <a:rPr lang="zh-CN" altLang="en-US" dirty="0"/>
              <a:t>依赖转置进行的标准是存在一条水平切线，这条切线直接将类图切成上下两部分。这两部分之间不存在依赖关系。如果无法找到这么一条切线，则不适用依赖转置。</a:t>
            </a:r>
            <a:endParaRPr lang="en-US" altLang="zh-CN" dirty="0"/>
          </a:p>
          <a:p>
            <a:endParaRPr lang="en-US" altLang="zh-CN" dirty="0"/>
          </a:p>
          <a:p>
            <a:r>
              <a:rPr lang="zh-CN" altLang="en-US" dirty="0"/>
              <a:t>依赖转置的现实意义是模块的区分。被转置的内容一般而言都是另一个模块所包含和实现的内容。</a:t>
            </a:r>
            <a:endParaRPr lang="en-US" altLang="zh-CN" dirty="0"/>
          </a:p>
        </p:txBody>
      </p:sp>
    </p:spTree>
    <p:extLst>
      <p:ext uri="{BB962C8B-B14F-4D97-AF65-F5344CB8AC3E}">
        <p14:creationId xmlns:p14="http://schemas.microsoft.com/office/powerpoint/2010/main" val="635875967"/>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p>
          </p:txBody>
        </p:sp>
      </p:grpSp>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p>
        </p:txBody>
      </p:sp>
      <p:sp>
        <p:nvSpPr>
          <p:cNvPr id="8" name="文本框 7">
            <a:extLst>
              <a:ext uri="{FF2B5EF4-FFF2-40B4-BE49-F238E27FC236}">
                <a16:creationId xmlns:a16="http://schemas.microsoft.com/office/drawing/2014/main" id="{246DAF72-67BE-FF72-B39F-59CF902DEF62}"/>
              </a:ext>
            </a:extLst>
          </p:cNvPr>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solidFill>
                  <a:srgbClr val="FF0000"/>
                </a:solidFill>
              </a:rPr>
              <a:t>构建合适的项目结构；</a:t>
            </a:r>
            <a:endParaRPr lang="en-US" altLang="zh-CN" dirty="0">
              <a:solidFill>
                <a:srgbClr val="FF0000"/>
              </a:solidFill>
            </a:endParaRPr>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t>构建依赖库；</a:t>
            </a:r>
            <a:endParaRPr lang="en-US" altLang="zh-CN" dirty="0"/>
          </a:p>
          <a:p>
            <a:pPr marL="342900" indent="-342900">
              <a:buAutoNum type="arabicPeriod"/>
            </a:pPr>
            <a:r>
              <a:rPr lang="zh-CN" altLang="en-US" dirty="0"/>
              <a:t>在需要时注入依赖项。</a:t>
            </a:r>
          </a:p>
        </p:txBody>
      </p:sp>
      <p:pic>
        <p:nvPicPr>
          <p:cNvPr id="21" name="图片 20">
            <a:extLst>
              <a:ext uri="{FF2B5EF4-FFF2-40B4-BE49-F238E27FC236}">
                <a16:creationId xmlns:a16="http://schemas.microsoft.com/office/drawing/2014/main" id="{651AAEB7-BDC8-E86D-A838-1493E5744A8F}"/>
              </a:ext>
            </a:extLst>
          </p:cNvPr>
          <p:cNvPicPr>
            <a:picLocks noChangeAspect="1"/>
          </p:cNvPicPr>
          <p:nvPr/>
        </p:nvPicPr>
        <p:blipFill>
          <a:blip r:embed="rId3"/>
          <a:stretch>
            <a:fillRect/>
          </a:stretch>
        </p:blipFill>
        <p:spPr>
          <a:xfrm>
            <a:off x="3543574" y="2334325"/>
            <a:ext cx="4380952" cy="1914286"/>
          </a:xfrm>
          <a:prstGeom prst="rect">
            <a:avLst/>
          </a:prstGeom>
        </p:spPr>
      </p:pic>
      <p:pic>
        <p:nvPicPr>
          <p:cNvPr id="23" name="图片 22">
            <a:extLst>
              <a:ext uri="{FF2B5EF4-FFF2-40B4-BE49-F238E27FC236}">
                <a16:creationId xmlns:a16="http://schemas.microsoft.com/office/drawing/2014/main" id="{F2E49307-662C-62B7-CC2D-9590C8067C13}"/>
              </a:ext>
            </a:extLst>
          </p:cNvPr>
          <p:cNvPicPr>
            <a:picLocks noChangeAspect="1"/>
          </p:cNvPicPr>
          <p:nvPr/>
        </p:nvPicPr>
        <p:blipFill>
          <a:blip r:embed="rId4"/>
          <a:stretch>
            <a:fillRect/>
          </a:stretch>
        </p:blipFill>
        <p:spPr>
          <a:xfrm>
            <a:off x="8399961" y="2267074"/>
            <a:ext cx="3057143" cy="1980952"/>
          </a:xfrm>
          <a:prstGeom prst="rect">
            <a:avLst/>
          </a:prstGeom>
        </p:spPr>
      </p:pic>
      <p:sp>
        <p:nvSpPr>
          <p:cNvPr id="24" name="文本框 23">
            <a:extLst>
              <a:ext uri="{FF2B5EF4-FFF2-40B4-BE49-F238E27FC236}">
                <a16:creationId xmlns:a16="http://schemas.microsoft.com/office/drawing/2014/main" id="{82A745A1-76B3-8827-3FDB-98B5B1EE5987}"/>
              </a:ext>
            </a:extLst>
          </p:cNvPr>
          <p:cNvSpPr txBox="1"/>
          <p:nvPr/>
        </p:nvSpPr>
        <p:spPr>
          <a:xfrm>
            <a:off x="3543574" y="1778769"/>
            <a:ext cx="1338828" cy="369332"/>
          </a:xfrm>
          <a:prstGeom prst="rect">
            <a:avLst/>
          </a:prstGeom>
          <a:noFill/>
        </p:spPr>
        <p:txBody>
          <a:bodyPr wrap="none" rtlCol="0">
            <a:spAutoFit/>
          </a:bodyPr>
          <a:lstStyle/>
          <a:p>
            <a:r>
              <a:rPr lang="zh-CN" altLang="en-US" dirty="0"/>
              <a:t>原始结构：</a:t>
            </a:r>
          </a:p>
        </p:txBody>
      </p:sp>
    </p:spTree>
    <p:extLst>
      <p:ext uri="{BB962C8B-B14F-4D97-AF65-F5344CB8AC3E}">
        <p14:creationId xmlns:p14="http://schemas.microsoft.com/office/powerpoint/2010/main" val="2889647937"/>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p>
          </p:txBody>
        </p:sp>
      </p:grpSp>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p>
        </p:txBody>
      </p:sp>
      <p:sp>
        <p:nvSpPr>
          <p:cNvPr id="8" name="文本框 7">
            <a:extLst>
              <a:ext uri="{FF2B5EF4-FFF2-40B4-BE49-F238E27FC236}">
                <a16:creationId xmlns:a16="http://schemas.microsoft.com/office/drawing/2014/main" id="{246DAF72-67BE-FF72-B39F-59CF902DEF62}"/>
              </a:ext>
            </a:extLst>
          </p:cNvPr>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solidFill>
                  <a:srgbClr val="FF0000"/>
                </a:solidFill>
              </a:rPr>
              <a:t>添加</a:t>
            </a:r>
            <a:r>
              <a:rPr lang="en-US" altLang="zh-CN" dirty="0" err="1">
                <a:solidFill>
                  <a:srgbClr val="FF0000"/>
                </a:solidFill>
              </a:rPr>
              <a:t>Nuget</a:t>
            </a:r>
            <a:r>
              <a:rPr lang="zh-CN" altLang="en-US" dirty="0">
                <a:solidFill>
                  <a:srgbClr val="FF0000"/>
                </a:solidFill>
              </a:rPr>
              <a:t>引用；</a:t>
            </a:r>
            <a:endParaRPr lang="en-US" altLang="zh-CN" dirty="0">
              <a:solidFill>
                <a:srgbClr val="FF0000"/>
              </a:solidFill>
            </a:endParaRPr>
          </a:p>
          <a:p>
            <a:pPr marL="342900" indent="-342900">
              <a:buAutoNum type="arabicPeriod"/>
            </a:pPr>
            <a:r>
              <a:rPr lang="zh-CN" altLang="en-US" dirty="0"/>
              <a:t>构建依赖库；</a:t>
            </a:r>
            <a:endParaRPr lang="en-US" altLang="zh-CN" dirty="0"/>
          </a:p>
          <a:p>
            <a:pPr marL="342900" indent="-342900">
              <a:buAutoNum type="arabicPeriod"/>
            </a:pPr>
            <a:r>
              <a:rPr lang="zh-CN" altLang="en-US" dirty="0"/>
              <a:t>在需要时注入依赖项。</a:t>
            </a:r>
          </a:p>
        </p:txBody>
      </p:sp>
      <p:pic>
        <p:nvPicPr>
          <p:cNvPr id="17" name="图片 16">
            <a:extLst>
              <a:ext uri="{FF2B5EF4-FFF2-40B4-BE49-F238E27FC236}">
                <a16:creationId xmlns:a16="http://schemas.microsoft.com/office/drawing/2014/main" id="{06C4DF95-00D2-DC54-BE32-8FAFC4C0BEDA}"/>
              </a:ext>
            </a:extLst>
          </p:cNvPr>
          <p:cNvPicPr>
            <a:picLocks noChangeAspect="1"/>
          </p:cNvPicPr>
          <p:nvPr/>
        </p:nvPicPr>
        <p:blipFill>
          <a:blip r:embed="rId3"/>
          <a:stretch>
            <a:fillRect/>
          </a:stretch>
        </p:blipFill>
        <p:spPr>
          <a:xfrm>
            <a:off x="3429001" y="1939042"/>
            <a:ext cx="5666667" cy="4638095"/>
          </a:xfrm>
          <a:prstGeom prst="rect">
            <a:avLst/>
          </a:prstGeom>
        </p:spPr>
      </p:pic>
    </p:spTree>
    <p:extLst>
      <p:ext uri="{BB962C8B-B14F-4D97-AF65-F5344CB8AC3E}">
        <p14:creationId xmlns:p14="http://schemas.microsoft.com/office/powerpoint/2010/main" val="2842682524"/>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p>
          </p:txBody>
        </p:sp>
      </p:grpSp>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p>
        </p:txBody>
      </p:sp>
      <p:sp>
        <p:nvSpPr>
          <p:cNvPr id="8" name="文本框 7">
            <a:extLst>
              <a:ext uri="{FF2B5EF4-FFF2-40B4-BE49-F238E27FC236}">
                <a16:creationId xmlns:a16="http://schemas.microsoft.com/office/drawing/2014/main" id="{246DAF72-67BE-FF72-B39F-59CF902DEF62}"/>
              </a:ext>
            </a:extLst>
          </p:cNvPr>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solidFill>
                  <a:srgbClr val="FF0000"/>
                </a:solidFill>
              </a:rPr>
              <a:t>添加</a:t>
            </a:r>
            <a:r>
              <a:rPr lang="en-US" altLang="zh-CN" dirty="0" err="1">
                <a:solidFill>
                  <a:srgbClr val="FF0000"/>
                </a:solidFill>
              </a:rPr>
              <a:t>Nuget</a:t>
            </a:r>
            <a:r>
              <a:rPr lang="zh-CN" altLang="en-US" dirty="0">
                <a:solidFill>
                  <a:srgbClr val="FF0000"/>
                </a:solidFill>
              </a:rPr>
              <a:t>引用；</a:t>
            </a:r>
            <a:endParaRPr lang="en-US" altLang="zh-CN" dirty="0">
              <a:solidFill>
                <a:srgbClr val="FF0000"/>
              </a:solidFill>
            </a:endParaRPr>
          </a:p>
          <a:p>
            <a:pPr marL="342900" indent="-342900">
              <a:buAutoNum type="arabicPeriod"/>
            </a:pPr>
            <a:r>
              <a:rPr lang="zh-CN" altLang="en-US" dirty="0"/>
              <a:t>构建依赖库；</a:t>
            </a:r>
            <a:endParaRPr lang="en-US" altLang="zh-CN" dirty="0"/>
          </a:p>
          <a:p>
            <a:pPr marL="342900" indent="-342900">
              <a:buAutoNum type="arabicPeriod"/>
            </a:pPr>
            <a:r>
              <a:rPr lang="zh-CN" altLang="en-US" dirty="0"/>
              <a:t>在需要时注入依赖项。</a:t>
            </a:r>
          </a:p>
        </p:txBody>
      </p:sp>
      <p:pic>
        <p:nvPicPr>
          <p:cNvPr id="22" name="图片 21">
            <a:extLst>
              <a:ext uri="{FF2B5EF4-FFF2-40B4-BE49-F238E27FC236}">
                <a16:creationId xmlns:a16="http://schemas.microsoft.com/office/drawing/2014/main" id="{4CD22719-2F08-7BD2-1111-4827FB902013}"/>
              </a:ext>
            </a:extLst>
          </p:cNvPr>
          <p:cNvPicPr>
            <a:picLocks noChangeAspect="1"/>
          </p:cNvPicPr>
          <p:nvPr/>
        </p:nvPicPr>
        <p:blipFill>
          <a:blip r:embed="rId3"/>
          <a:stretch>
            <a:fillRect/>
          </a:stretch>
        </p:blipFill>
        <p:spPr>
          <a:xfrm>
            <a:off x="3333751" y="1904804"/>
            <a:ext cx="8123809" cy="2685714"/>
          </a:xfrm>
          <a:prstGeom prst="rect">
            <a:avLst/>
          </a:prstGeom>
        </p:spPr>
      </p:pic>
    </p:spTree>
    <p:extLst>
      <p:ext uri="{BB962C8B-B14F-4D97-AF65-F5344CB8AC3E}">
        <p14:creationId xmlns:p14="http://schemas.microsoft.com/office/powerpoint/2010/main" val="1089754842"/>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p>
          </p:txBody>
        </p:sp>
      </p:grpSp>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p>
        </p:txBody>
      </p:sp>
      <p:sp>
        <p:nvSpPr>
          <p:cNvPr id="8" name="文本框 7">
            <a:extLst>
              <a:ext uri="{FF2B5EF4-FFF2-40B4-BE49-F238E27FC236}">
                <a16:creationId xmlns:a16="http://schemas.microsoft.com/office/drawing/2014/main" id="{246DAF72-67BE-FF72-B39F-59CF902DEF62}"/>
              </a:ext>
            </a:extLst>
          </p:cNvPr>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solidFill>
                  <a:srgbClr val="FF0000"/>
                </a:solidFill>
              </a:rPr>
              <a:t>构建依赖库；</a:t>
            </a:r>
            <a:endParaRPr lang="en-US" altLang="zh-CN" dirty="0">
              <a:solidFill>
                <a:srgbClr val="FF0000"/>
              </a:solidFill>
            </a:endParaRPr>
          </a:p>
          <a:p>
            <a:pPr marL="342900" indent="-342900">
              <a:buAutoNum type="arabicPeriod"/>
            </a:pPr>
            <a:r>
              <a:rPr lang="zh-CN" altLang="en-US" dirty="0"/>
              <a:t>在需要时注入依赖项。</a:t>
            </a:r>
          </a:p>
        </p:txBody>
      </p:sp>
      <p:sp>
        <p:nvSpPr>
          <p:cNvPr id="15" name="文本框 14">
            <a:extLst>
              <a:ext uri="{FF2B5EF4-FFF2-40B4-BE49-F238E27FC236}">
                <a16:creationId xmlns:a16="http://schemas.microsoft.com/office/drawing/2014/main" id="{B4878529-DD3F-0444-DCFE-F31C3FB02F39}"/>
              </a:ext>
            </a:extLst>
          </p:cNvPr>
          <p:cNvSpPr txBox="1"/>
          <p:nvPr/>
        </p:nvSpPr>
        <p:spPr>
          <a:xfrm>
            <a:off x="3333751" y="1872559"/>
            <a:ext cx="5493812" cy="369332"/>
          </a:xfrm>
          <a:prstGeom prst="rect">
            <a:avLst/>
          </a:prstGeom>
          <a:noFill/>
        </p:spPr>
        <p:txBody>
          <a:bodyPr wrap="none" rtlCol="0">
            <a:spAutoFit/>
          </a:bodyPr>
          <a:lstStyle/>
          <a:p>
            <a:r>
              <a:rPr lang="zh-CN" altLang="en-US" dirty="0"/>
              <a:t>将依赖关系转置，并且让对应的类实现对应的接口。</a:t>
            </a:r>
          </a:p>
        </p:txBody>
      </p:sp>
      <p:sp>
        <p:nvSpPr>
          <p:cNvPr id="3" name="文本框 2">
            <a:extLst>
              <a:ext uri="{FF2B5EF4-FFF2-40B4-BE49-F238E27FC236}">
                <a16:creationId xmlns:a16="http://schemas.microsoft.com/office/drawing/2014/main" id="{F706AF12-EB5E-5A68-BB28-4E97E7512152}"/>
              </a:ext>
            </a:extLst>
          </p:cNvPr>
          <p:cNvSpPr txBox="1"/>
          <p:nvPr/>
        </p:nvSpPr>
        <p:spPr>
          <a:xfrm>
            <a:off x="3333751" y="2354259"/>
            <a:ext cx="3416320" cy="369332"/>
          </a:xfrm>
          <a:prstGeom prst="rect">
            <a:avLst/>
          </a:prstGeom>
          <a:noFill/>
        </p:spPr>
        <p:txBody>
          <a:bodyPr wrap="none" rtlCol="0">
            <a:spAutoFit/>
          </a:bodyPr>
          <a:lstStyle/>
          <a:p>
            <a:r>
              <a:rPr lang="zh-CN" altLang="en-US" dirty="0"/>
              <a:t>将依赖注入到对应的作用域中。</a:t>
            </a:r>
          </a:p>
        </p:txBody>
      </p:sp>
      <p:sp>
        <p:nvSpPr>
          <p:cNvPr id="4" name="文本框 3">
            <a:extLst>
              <a:ext uri="{FF2B5EF4-FFF2-40B4-BE49-F238E27FC236}">
                <a16:creationId xmlns:a16="http://schemas.microsoft.com/office/drawing/2014/main" id="{6C6154CA-191F-FACD-8ED0-54C8DAA8C643}"/>
              </a:ext>
            </a:extLst>
          </p:cNvPr>
          <p:cNvSpPr txBox="1"/>
          <p:nvPr/>
        </p:nvSpPr>
        <p:spPr>
          <a:xfrm>
            <a:off x="5948855" y="3429000"/>
            <a:ext cx="2792752" cy="369332"/>
          </a:xfrm>
          <a:prstGeom prst="rect">
            <a:avLst/>
          </a:prstGeom>
          <a:noFill/>
        </p:spPr>
        <p:txBody>
          <a:bodyPr wrap="none" rtlCol="0">
            <a:spAutoFit/>
          </a:bodyPr>
          <a:lstStyle/>
          <a:p>
            <a:r>
              <a:rPr lang="zh-CN" altLang="en-US" dirty="0"/>
              <a:t>请看视频 第一，二阶段。</a:t>
            </a:r>
          </a:p>
        </p:txBody>
      </p:sp>
    </p:spTree>
    <p:extLst>
      <p:ext uri="{BB962C8B-B14F-4D97-AF65-F5344CB8AC3E}">
        <p14:creationId xmlns:p14="http://schemas.microsoft.com/office/powerpoint/2010/main" val="208247129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p>
          </p:txBody>
        </p:sp>
      </p:grpSp>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p>
        </p:txBody>
      </p:sp>
      <p:sp>
        <p:nvSpPr>
          <p:cNvPr id="8" name="文本框 7">
            <a:extLst>
              <a:ext uri="{FF2B5EF4-FFF2-40B4-BE49-F238E27FC236}">
                <a16:creationId xmlns:a16="http://schemas.microsoft.com/office/drawing/2014/main" id="{246DAF72-67BE-FF72-B39F-59CF902DEF62}"/>
              </a:ext>
            </a:extLst>
          </p:cNvPr>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t>构建依赖库；</a:t>
            </a:r>
            <a:endParaRPr lang="en-US" altLang="zh-CN" dirty="0"/>
          </a:p>
          <a:p>
            <a:pPr marL="342900" indent="-342900">
              <a:buAutoNum type="arabicPeriod"/>
            </a:pPr>
            <a:r>
              <a:rPr lang="zh-CN" altLang="en-US" dirty="0">
                <a:solidFill>
                  <a:srgbClr val="FF0000"/>
                </a:solidFill>
              </a:rPr>
              <a:t>在需要时注入依赖项。</a:t>
            </a:r>
          </a:p>
        </p:txBody>
      </p:sp>
      <p:pic>
        <p:nvPicPr>
          <p:cNvPr id="20" name="图片 19">
            <a:extLst>
              <a:ext uri="{FF2B5EF4-FFF2-40B4-BE49-F238E27FC236}">
                <a16:creationId xmlns:a16="http://schemas.microsoft.com/office/drawing/2014/main" id="{D54A901A-5673-2FB1-C501-A0B7D881F55A}"/>
              </a:ext>
            </a:extLst>
          </p:cNvPr>
          <p:cNvPicPr>
            <a:picLocks noChangeAspect="1"/>
          </p:cNvPicPr>
          <p:nvPr/>
        </p:nvPicPr>
        <p:blipFill>
          <a:blip r:embed="rId4"/>
          <a:stretch>
            <a:fillRect/>
          </a:stretch>
        </p:blipFill>
        <p:spPr>
          <a:xfrm>
            <a:off x="3481714" y="1916370"/>
            <a:ext cx="5228571" cy="3000000"/>
          </a:xfrm>
          <a:prstGeom prst="rect">
            <a:avLst/>
          </a:prstGeom>
        </p:spPr>
      </p:pic>
      <p:pic>
        <p:nvPicPr>
          <p:cNvPr id="22" name="图片 21">
            <a:extLst>
              <a:ext uri="{FF2B5EF4-FFF2-40B4-BE49-F238E27FC236}">
                <a16:creationId xmlns:a16="http://schemas.microsoft.com/office/drawing/2014/main" id="{CB564F9F-6AE4-9421-B957-B1D2F5EB171E}"/>
              </a:ext>
            </a:extLst>
          </p:cNvPr>
          <p:cNvPicPr>
            <a:picLocks noChangeAspect="1"/>
          </p:cNvPicPr>
          <p:nvPr/>
        </p:nvPicPr>
        <p:blipFill>
          <a:blip r:embed="rId5"/>
          <a:stretch>
            <a:fillRect/>
          </a:stretch>
        </p:blipFill>
        <p:spPr>
          <a:xfrm>
            <a:off x="3481714" y="5125921"/>
            <a:ext cx="4990476" cy="495238"/>
          </a:xfrm>
          <a:prstGeom prst="rect">
            <a:avLst/>
          </a:prstGeom>
        </p:spPr>
      </p:pic>
      <p:sp>
        <p:nvSpPr>
          <p:cNvPr id="23" name="文本框 22">
            <a:extLst>
              <a:ext uri="{FF2B5EF4-FFF2-40B4-BE49-F238E27FC236}">
                <a16:creationId xmlns:a16="http://schemas.microsoft.com/office/drawing/2014/main" id="{17A3B3F8-BAD4-67D6-C4E3-748CDC083CAC}"/>
              </a:ext>
            </a:extLst>
          </p:cNvPr>
          <p:cNvSpPr txBox="1"/>
          <p:nvPr/>
        </p:nvSpPr>
        <p:spPr>
          <a:xfrm>
            <a:off x="8630470" y="1766438"/>
            <a:ext cx="3322320" cy="2308324"/>
          </a:xfrm>
          <a:prstGeom prst="rect">
            <a:avLst/>
          </a:prstGeom>
          <a:noFill/>
        </p:spPr>
        <p:txBody>
          <a:bodyPr wrap="square" rtlCol="0">
            <a:spAutoFit/>
          </a:bodyPr>
          <a:lstStyle/>
          <a:p>
            <a:r>
              <a:rPr lang="zh-CN" altLang="en-US" dirty="0"/>
              <a:t>注入时，必须从</a:t>
            </a:r>
            <a:r>
              <a:rPr lang="en-US" altLang="zh-CN" dirty="0" err="1"/>
              <a:t>IServiceProvider</a:t>
            </a:r>
            <a:r>
              <a:rPr lang="zh-CN" altLang="en-US" dirty="0"/>
              <a:t>处获取服务才能注入。</a:t>
            </a:r>
            <a:endParaRPr lang="en-US" altLang="zh-CN" dirty="0"/>
          </a:p>
          <a:p>
            <a:endParaRPr lang="en-US" altLang="zh-CN" dirty="0"/>
          </a:p>
          <a:p>
            <a:r>
              <a:rPr lang="zh-CN" altLang="en-US" dirty="0"/>
              <a:t>在构造函数中填入需要注入的服务，只要该服务有注册过，即可以注入。</a:t>
            </a:r>
            <a:endParaRPr lang="en-US" altLang="zh-CN" dirty="0"/>
          </a:p>
          <a:p>
            <a:endParaRPr lang="en-US" altLang="zh-CN" dirty="0"/>
          </a:p>
          <a:p>
            <a:r>
              <a:rPr lang="en-US" altLang="zh-CN" dirty="0" err="1"/>
              <a:t>IServiceProvider</a:t>
            </a:r>
            <a:r>
              <a:rPr lang="zh-CN" altLang="en-US" dirty="0"/>
              <a:t>默认自动注册</a:t>
            </a:r>
          </a:p>
        </p:txBody>
      </p:sp>
    </p:spTree>
    <p:extLst>
      <p:ext uri="{BB962C8B-B14F-4D97-AF65-F5344CB8AC3E}">
        <p14:creationId xmlns:p14="http://schemas.microsoft.com/office/powerpoint/2010/main" val="2842164089"/>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p>
          </p:txBody>
        </p:sp>
      </p:grpSp>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p>
        </p:txBody>
      </p:sp>
      <p:sp>
        <p:nvSpPr>
          <p:cNvPr id="8" name="文本框 7">
            <a:extLst>
              <a:ext uri="{FF2B5EF4-FFF2-40B4-BE49-F238E27FC236}">
                <a16:creationId xmlns:a16="http://schemas.microsoft.com/office/drawing/2014/main" id="{246DAF72-67BE-FF72-B39F-59CF902DEF62}"/>
              </a:ext>
            </a:extLst>
          </p:cNvPr>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t>构建依赖库；</a:t>
            </a:r>
            <a:endParaRPr lang="en-US" altLang="zh-CN" dirty="0"/>
          </a:p>
          <a:p>
            <a:pPr marL="342900" indent="-342900">
              <a:buAutoNum type="arabicPeriod"/>
            </a:pPr>
            <a:r>
              <a:rPr lang="zh-CN" altLang="en-US" dirty="0">
                <a:solidFill>
                  <a:srgbClr val="FF0000"/>
                </a:solidFill>
              </a:rPr>
              <a:t>在需要时注入依赖项。</a:t>
            </a:r>
          </a:p>
        </p:txBody>
      </p:sp>
      <p:pic>
        <p:nvPicPr>
          <p:cNvPr id="4" name="图片 3">
            <a:extLst>
              <a:ext uri="{FF2B5EF4-FFF2-40B4-BE49-F238E27FC236}">
                <a16:creationId xmlns:a16="http://schemas.microsoft.com/office/drawing/2014/main" id="{6236C6F6-F34A-1F6C-3B59-EFA3F4A12C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86631" y="1943804"/>
            <a:ext cx="5133333" cy="4200000"/>
          </a:xfrm>
          <a:prstGeom prst="rect">
            <a:avLst/>
          </a:prstGeom>
        </p:spPr>
      </p:pic>
      <p:pic>
        <p:nvPicPr>
          <p:cNvPr id="16" name="图片 15">
            <a:extLst>
              <a:ext uri="{FF2B5EF4-FFF2-40B4-BE49-F238E27FC236}">
                <a16:creationId xmlns:a16="http://schemas.microsoft.com/office/drawing/2014/main" id="{638E2E1F-431F-D44F-8B88-A81C387FB228}"/>
              </a:ext>
            </a:extLst>
          </p:cNvPr>
          <p:cNvPicPr>
            <a:picLocks noChangeAspect="1"/>
          </p:cNvPicPr>
          <p:nvPr/>
        </p:nvPicPr>
        <p:blipFill>
          <a:blip r:embed="rId4"/>
          <a:stretch>
            <a:fillRect/>
          </a:stretch>
        </p:blipFill>
        <p:spPr>
          <a:xfrm>
            <a:off x="8572844" y="1951104"/>
            <a:ext cx="2752381" cy="1914286"/>
          </a:xfrm>
          <a:prstGeom prst="rect">
            <a:avLst/>
          </a:prstGeom>
        </p:spPr>
      </p:pic>
      <p:sp>
        <p:nvSpPr>
          <p:cNvPr id="3" name="文本框 2">
            <a:extLst>
              <a:ext uri="{FF2B5EF4-FFF2-40B4-BE49-F238E27FC236}">
                <a16:creationId xmlns:a16="http://schemas.microsoft.com/office/drawing/2014/main" id="{CFE8D383-272B-299D-7A2C-89604A05FFA2}"/>
              </a:ext>
            </a:extLst>
          </p:cNvPr>
          <p:cNvSpPr txBox="1"/>
          <p:nvPr/>
        </p:nvSpPr>
        <p:spPr>
          <a:xfrm>
            <a:off x="7210425" y="4486275"/>
            <a:ext cx="4514729" cy="1477328"/>
          </a:xfrm>
          <a:prstGeom prst="rect">
            <a:avLst/>
          </a:prstGeom>
          <a:noFill/>
        </p:spPr>
        <p:txBody>
          <a:bodyPr wrap="square" rtlCol="0">
            <a:spAutoFit/>
          </a:bodyPr>
          <a:lstStyle/>
          <a:p>
            <a:r>
              <a:rPr lang="zh-CN" altLang="en-US" dirty="0"/>
              <a:t>可以看到</a:t>
            </a:r>
            <a:r>
              <a:rPr lang="en-US" altLang="zh-CN" dirty="0" err="1"/>
              <a:t>CredentialManager</a:t>
            </a:r>
            <a:r>
              <a:rPr lang="zh-CN" altLang="en-US" dirty="0"/>
              <a:t>与</a:t>
            </a:r>
            <a:r>
              <a:rPr lang="en-US" altLang="zh-CN" dirty="0"/>
              <a:t>User</a:t>
            </a:r>
            <a:r>
              <a:rPr lang="zh-CN" altLang="en-US" dirty="0"/>
              <a:t>之间已经没有任何关系。但</a:t>
            </a:r>
            <a:r>
              <a:rPr lang="en-US" altLang="zh-CN" dirty="0"/>
              <a:t>Program</a:t>
            </a:r>
            <a:r>
              <a:rPr lang="zh-CN" altLang="en-US" dirty="0"/>
              <a:t>还调用了</a:t>
            </a:r>
            <a:r>
              <a:rPr lang="en-US" altLang="zh-CN" dirty="0"/>
              <a:t>User</a:t>
            </a:r>
            <a:r>
              <a:rPr lang="zh-CN" altLang="en-US" dirty="0"/>
              <a:t>。所以，对其进一步解耦。</a:t>
            </a:r>
            <a:endParaRPr lang="en-US" altLang="zh-CN" dirty="0"/>
          </a:p>
          <a:p>
            <a:endParaRPr lang="en-US" altLang="zh-CN" dirty="0"/>
          </a:p>
          <a:p>
            <a:r>
              <a:rPr lang="zh-CN" altLang="en-US" dirty="0"/>
              <a:t>请看视频第三阶段</a:t>
            </a:r>
            <a:endParaRPr lang="en-US" altLang="zh-CN" dirty="0"/>
          </a:p>
        </p:txBody>
      </p:sp>
    </p:spTree>
    <p:extLst>
      <p:ext uri="{BB962C8B-B14F-4D97-AF65-F5344CB8AC3E}">
        <p14:creationId xmlns:p14="http://schemas.microsoft.com/office/powerpoint/2010/main" val="3475030585"/>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p>
          </p:txBody>
        </p:sp>
      </p:grpSp>
      <p:sp>
        <p:nvSpPr>
          <p:cNvPr id="2" name="文本框 1">
            <a:extLst>
              <a:ext uri="{FF2B5EF4-FFF2-40B4-BE49-F238E27FC236}">
                <a16:creationId xmlns:a16="http://schemas.microsoft.com/office/drawing/2014/main" id="{CFE639CB-5D15-764A-1C83-A692122BE881}"/>
              </a:ext>
            </a:extLst>
          </p:cNvPr>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p>
        </p:txBody>
      </p:sp>
      <p:sp>
        <p:nvSpPr>
          <p:cNvPr id="8" name="文本框 7">
            <a:extLst>
              <a:ext uri="{FF2B5EF4-FFF2-40B4-BE49-F238E27FC236}">
                <a16:creationId xmlns:a16="http://schemas.microsoft.com/office/drawing/2014/main" id="{246DAF72-67BE-FF72-B39F-59CF902DEF62}"/>
              </a:ext>
            </a:extLst>
          </p:cNvPr>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t>构建依赖库；</a:t>
            </a:r>
            <a:endParaRPr lang="en-US" altLang="zh-CN" dirty="0"/>
          </a:p>
          <a:p>
            <a:pPr marL="342900" indent="-342900">
              <a:buAutoNum type="arabicPeriod"/>
            </a:pPr>
            <a:r>
              <a:rPr lang="zh-CN" altLang="en-US" dirty="0">
                <a:solidFill>
                  <a:srgbClr val="FF0000"/>
                </a:solidFill>
              </a:rPr>
              <a:t>在需要时注入依赖项。</a:t>
            </a:r>
          </a:p>
        </p:txBody>
      </p:sp>
      <p:pic>
        <p:nvPicPr>
          <p:cNvPr id="15" name="图片 14">
            <a:extLst>
              <a:ext uri="{FF2B5EF4-FFF2-40B4-BE49-F238E27FC236}">
                <a16:creationId xmlns:a16="http://schemas.microsoft.com/office/drawing/2014/main" id="{297206A2-D5D0-031E-A847-A4153DF5FE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23025" y="2041531"/>
            <a:ext cx="3421892" cy="3219048"/>
          </a:xfrm>
          <a:prstGeom prst="rect">
            <a:avLst/>
          </a:prstGeom>
        </p:spPr>
      </p:pic>
      <p:pic>
        <p:nvPicPr>
          <p:cNvPr id="17" name="图片 16">
            <a:extLst>
              <a:ext uri="{FF2B5EF4-FFF2-40B4-BE49-F238E27FC236}">
                <a16:creationId xmlns:a16="http://schemas.microsoft.com/office/drawing/2014/main" id="{942A4E3C-7591-ADA2-69AE-65344477DB15}"/>
              </a:ext>
            </a:extLst>
          </p:cNvPr>
          <p:cNvPicPr>
            <a:picLocks noChangeAspect="1"/>
          </p:cNvPicPr>
          <p:nvPr/>
        </p:nvPicPr>
        <p:blipFill>
          <a:blip r:embed="rId4"/>
          <a:stretch>
            <a:fillRect/>
          </a:stretch>
        </p:blipFill>
        <p:spPr>
          <a:xfrm>
            <a:off x="8077544" y="2041531"/>
            <a:ext cx="2752381" cy="1914286"/>
          </a:xfrm>
          <a:prstGeom prst="rect">
            <a:avLst/>
          </a:prstGeom>
        </p:spPr>
      </p:pic>
      <p:sp>
        <p:nvSpPr>
          <p:cNvPr id="20" name="文本框 19">
            <a:extLst>
              <a:ext uri="{FF2B5EF4-FFF2-40B4-BE49-F238E27FC236}">
                <a16:creationId xmlns:a16="http://schemas.microsoft.com/office/drawing/2014/main" id="{E03375BD-1611-5513-E5C1-780D3941C367}"/>
              </a:ext>
            </a:extLst>
          </p:cNvPr>
          <p:cNvSpPr txBox="1"/>
          <p:nvPr/>
        </p:nvSpPr>
        <p:spPr>
          <a:xfrm>
            <a:off x="3571875" y="5260579"/>
            <a:ext cx="7467600" cy="923330"/>
          </a:xfrm>
          <a:prstGeom prst="rect">
            <a:avLst/>
          </a:prstGeom>
          <a:noFill/>
        </p:spPr>
        <p:txBody>
          <a:bodyPr wrap="square" rtlCol="0">
            <a:spAutoFit/>
          </a:bodyPr>
          <a:lstStyle/>
          <a:p>
            <a:r>
              <a:rPr lang="zh-CN" altLang="en-US" dirty="0"/>
              <a:t>结语：</a:t>
            </a:r>
            <a:endParaRPr lang="en-US" altLang="zh-CN" dirty="0"/>
          </a:p>
          <a:p>
            <a:r>
              <a:rPr lang="zh-CN" altLang="en-US" dirty="0"/>
              <a:t>在</a:t>
            </a:r>
            <a:r>
              <a:rPr lang="en-US" altLang="zh-CN" dirty="0"/>
              <a:t>ASP.NET CORE</a:t>
            </a:r>
            <a:r>
              <a:rPr lang="zh-CN" altLang="en-US" dirty="0"/>
              <a:t>中，系统已经自动添加了所有关于依赖注入的包。无需另行引用！</a:t>
            </a:r>
          </a:p>
        </p:txBody>
      </p:sp>
    </p:spTree>
    <p:extLst>
      <p:ext uri="{BB962C8B-B14F-4D97-AF65-F5344CB8AC3E}">
        <p14:creationId xmlns:p14="http://schemas.microsoft.com/office/powerpoint/2010/main" val="3531070517"/>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C3DD6F9-71A2-6D3C-73C6-B2EA769C0671}"/>
              </a:ext>
            </a:extLst>
          </p:cNvPr>
          <p:cNvGrpSpPr/>
          <p:nvPr/>
        </p:nvGrpSpPr>
        <p:grpSpPr>
          <a:xfrm>
            <a:off x="0" y="0"/>
            <a:ext cx="12192000" cy="6858000"/>
            <a:chOff x="-26063" y="280281"/>
            <a:chExt cx="12192000" cy="6858000"/>
          </a:xfrm>
        </p:grpSpPr>
        <p:pic>
          <p:nvPicPr>
            <p:cNvPr id="3" name="图片 2" descr="桌子上有许多窗户&#10;&#10;描述已自动生成">
              <a:extLst>
                <a:ext uri="{FF2B5EF4-FFF2-40B4-BE49-F238E27FC236}">
                  <a16:creationId xmlns:a16="http://schemas.microsoft.com/office/drawing/2014/main" id="{8EAA4883-AB0C-90C3-4BF6-2F83228EA159}"/>
                </a:ext>
              </a:extLst>
            </p:cNvPr>
            <p:cNvPicPr>
              <a:picLocks noChangeAspect="1"/>
            </p:cNvPicPr>
            <p:nvPr/>
          </p:nvPicPr>
          <p:blipFill rotWithShape="1">
            <a:blip r:embed="rId2">
              <a:extLst>
                <a:ext uri="{28A0092B-C50C-407E-A947-70E740481C1C}">
                  <a14:useLocalDpi xmlns:a14="http://schemas.microsoft.com/office/drawing/2010/main" val="0"/>
                </a:ext>
              </a:extLst>
            </a:blip>
            <a:srcRect l="183" r="183"/>
            <a:stretch/>
          </p:blipFill>
          <p:spPr>
            <a:xfrm>
              <a:off x="-26063" y="280281"/>
              <a:ext cx="12192000" cy="6858000"/>
            </a:xfrm>
            <a:prstGeom prst="rect">
              <a:avLst/>
            </a:prstGeom>
          </p:spPr>
        </p:pic>
        <p:sp>
          <p:nvSpPr>
            <p:cNvPr id="6" name="矩形 5">
              <a:extLst>
                <a:ext uri="{FF2B5EF4-FFF2-40B4-BE49-F238E27FC236}">
                  <a16:creationId xmlns:a16="http://schemas.microsoft.com/office/drawing/2014/main" id="{8CE4B1FA-1B3B-5DFD-02DB-E2A2FF62B892}"/>
                </a:ext>
              </a:extLst>
            </p:cNvPr>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2EABBA05-BABC-E13F-1077-47A1FB49F034}"/>
              </a:ext>
            </a:extLst>
          </p:cNvPr>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p>
        </p:txBody>
      </p:sp>
      <p:grpSp>
        <p:nvGrpSpPr>
          <p:cNvPr id="11" name="组合 10">
            <a:extLst>
              <a:ext uri="{FF2B5EF4-FFF2-40B4-BE49-F238E27FC236}">
                <a16:creationId xmlns:a16="http://schemas.microsoft.com/office/drawing/2014/main" id="{2B2E962B-DC8D-4358-49E1-A0F89112AE2C}"/>
              </a:ext>
            </a:extLst>
          </p:cNvPr>
          <p:cNvGrpSpPr/>
          <p:nvPr/>
        </p:nvGrpSpPr>
        <p:grpSpPr>
          <a:xfrm>
            <a:off x="3900866" y="893386"/>
            <a:ext cx="4390268" cy="1323439"/>
            <a:chOff x="3850907" y="893386"/>
            <a:chExt cx="4390268" cy="1323439"/>
          </a:xfrm>
        </p:grpSpPr>
        <p:sp>
          <p:nvSpPr>
            <p:cNvPr id="7" name="文本框 6">
              <a:extLst>
                <a:ext uri="{FF2B5EF4-FFF2-40B4-BE49-F238E27FC236}">
                  <a16:creationId xmlns:a16="http://schemas.microsoft.com/office/drawing/2014/main" id="{9A217D7B-30BB-DC33-9E53-B1262FC0C93E}"/>
                </a:ext>
              </a:extLst>
            </p:cNvPr>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04</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45A902D0-5152-CD04-2675-3A505451A304}"/>
                </a:ext>
              </a:extLst>
            </p:cNvPr>
            <p:cNvCxnSpPr>
              <a:cxnSpLocks/>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8717B0C-1CBC-A23D-D6E9-6F5E0F5519C9}"/>
                </a:ext>
              </a:extLst>
            </p:cNvPr>
            <p:cNvCxnSpPr>
              <a:cxnSpLocks/>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250FF2C1-55AF-DEE6-0F89-2F68A52AAEE7}"/>
              </a:ext>
            </a:extLst>
          </p:cNvPr>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模块化的编码，模块化的测试</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a:extLst>
              <a:ext uri="{FF2B5EF4-FFF2-40B4-BE49-F238E27FC236}">
                <a16:creationId xmlns:a16="http://schemas.microsoft.com/office/drawing/2014/main" id="{DC7E4160-D20B-AD2B-6BAF-75F9E69FAB3F}"/>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extLst>
      <p:ext uri="{BB962C8B-B14F-4D97-AF65-F5344CB8AC3E}">
        <p14:creationId xmlns:p14="http://schemas.microsoft.com/office/powerpoint/2010/main" val="55506653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准备工作</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1038628" y="1255154"/>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要准备的内容</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1039260" y="1957122"/>
            <a:ext cx="10685894" cy="4198393"/>
          </a:xfrm>
          <a:prstGeom prst="rect">
            <a:avLst/>
          </a:prstGeom>
          <a:noFill/>
        </p:spPr>
        <p:txBody>
          <a:bodyPr wrap="square" rtlCol="0">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可行性分析；</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团队人手的召集；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确定项目管理模式；</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确定并且筹备团队资源。</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本次实验需要提交的内容物：</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源代码，文件夹中包含有可执行的源代码，抽查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结果截图，文件夹中包含最后的运行截图，必查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设计文档，一个包含有授权模块设计的</a:t>
            </a:r>
            <a:r>
              <a:rPr lang="en-US" altLang="zh-CN" dirty="0">
                <a:latin typeface="微软雅黑" panose="020B0503020204020204" pitchFamily="34" charset="-122"/>
                <a:ea typeface="微软雅黑" panose="020B0503020204020204" pitchFamily="34" charset="-122"/>
              </a:rPr>
              <a:t>Word</a:t>
            </a:r>
            <a:r>
              <a:rPr lang="zh-CN" altLang="en-US" dirty="0">
                <a:latin typeface="微软雅黑" panose="020B0503020204020204" pitchFamily="34" charset="-122"/>
                <a:ea typeface="微软雅黑" panose="020B0503020204020204" pitchFamily="34" charset="-122"/>
              </a:rPr>
              <a:t>文档，必查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问题，一个包含有想要教师团队解答的问题的</a:t>
            </a:r>
            <a:r>
              <a:rPr lang="en-US" altLang="zh-CN" dirty="0">
                <a:latin typeface="微软雅黑" panose="020B0503020204020204" pitchFamily="34" charset="-122"/>
                <a:ea typeface="微软雅黑" panose="020B0503020204020204" pitchFamily="34" charset="-122"/>
              </a:rPr>
              <a:t>Word</a:t>
            </a:r>
            <a:r>
              <a:rPr lang="zh-CN" altLang="en-US" dirty="0">
                <a:latin typeface="微软雅黑" panose="020B0503020204020204" pitchFamily="34" charset="-122"/>
                <a:ea typeface="微软雅黑" panose="020B0503020204020204" pitchFamily="34" charset="-122"/>
              </a:rPr>
              <a:t>文档，请在文档中包含邮箱和姓名，可选</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其它，同学们认为应该附加在作业中的其它内容，可选</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6380567"/>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a:extLst>
              <a:ext uri="{FF2B5EF4-FFF2-40B4-BE49-F238E27FC236}">
                <a16:creationId xmlns:a16="http://schemas.microsoft.com/office/drawing/2014/main" id="{8247EAC0-3276-3DBC-D2CE-8505134A076D}"/>
              </a:ext>
            </a:extLst>
          </p:cNvPr>
          <p:cNvGrpSpPr/>
          <p:nvPr/>
        </p:nvGrpSpPr>
        <p:grpSpPr>
          <a:xfrm>
            <a:off x="5948855" y="1106936"/>
            <a:ext cx="2572790" cy="544010"/>
            <a:chOff x="1037996" y="1888516"/>
            <a:chExt cx="10113480" cy="544010"/>
          </a:xfrm>
        </p:grpSpPr>
        <p:sp>
          <p:nvSpPr>
            <p:cNvPr id="4" name="矩形: 圆角 3">
              <a:extLst>
                <a:ext uri="{FF2B5EF4-FFF2-40B4-BE49-F238E27FC236}">
                  <a16:creationId xmlns:a16="http://schemas.microsoft.com/office/drawing/2014/main" id="{FC2983EE-834E-990B-20A5-10CFC4DB6718}"/>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98CAA6C-79AC-7774-9A94-568F9FC30908}"/>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从设计到代码</a:t>
              </a:r>
            </a:p>
          </p:txBody>
        </p:sp>
      </p:grpSp>
      <p:pic>
        <p:nvPicPr>
          <p:cNvPr id="21" name="图片 20">
            <a:extLst>
              <a:ext uri="{FF2B5EF4-FFF2-40B4-BE49-F238E27FC236}">
                <a16:creationId xmlns:a16="http://schemas.microsoft.com/office/drawing/2014/main" id="{B2CC7B09-D86E-0BF7-B690-A506C12D173F}"/>
              </a:ext>
            </a:extLst>
          </p:cNvPr>
          <p:cNvPicPr>
            <a:picLocks noChangeAspect="1"/>
          </p:cNvPicPr>
          <p:nvPr/>
        </p:nvPicPr>
        <p:blipFill>
          <a:blip r:embed="rId3"/>
          <a:stretch>
            <a:fillRect/>
          </a:stretch>
        </p:blipFill>
        <p:spPr>
          <a:xfrm>
            <a:off x="477022" y="1162906"/>
            <a:ext cx="5305304" cy="5288655"/>
          </a:xfrm>
          <a:prstGeom prst="rect">
            <a:avLst/>
          </a:prstGeom>
        </p:spPr>
      </p:pic>
      <p:sp>
        <p:nvSpPr>
          <p:cNvPr id="22" name="文本框 21">
            <a:extLst>
              <a:ext uri="{FF2B5EF4-FFF2-40B4-BE49-F238E27FC236}">
                <a16:creationId xmlns:a16="http://schemas.microsoft.com/office/drawing/2014/main" id="{8D025749-07C9-049D-306D-8DF46BCB8562}"/>
              </a:ext>
            </a:extLst>
          </p:cNvPr>
          <p:cNvSpPr txBox="1"/>
          <p:nvPr/>
        </p:nvSpPr>
        <p:spPr>
          <a:xfrm>
            <a:off x="5997135" y="1904804"/>
            <a:ext cx="5776300" cy="646331"/>
          </a:xfrm>
          <a:prstGeom prst="rect">
            <a:avLst/>
          </a:prstGeom>
          <a:noFill/>
        </p:spPr>
        <p:txBody>
          <a:bodyPr wrap="square" rtlCol="0">
            <a:spAutoFit/>
          </a:bodyPr>
          <a:lstStyle/>
          <a:p>
            <a:r>
              <a:rPr lang="en-US" altLang="zh-CN" dirty="0"/>
              <a:t>1. </a:t>
            </a:r>
            <a:r>
              <a:rPr lang="zh-CN" altLang="en-US" dirty="0"/>
              <a:t>将设计中的所有模块分开建立项目，这一步骤实现了类图 </a:t>
            </a:r>
            <a:r>
              <a:rPr lang="en-US" altLang="zh-CN" dirty="0"/>
              <a:t>-&gt; </a:t>
            </a:r>
            <a:r>
              <a:rPr lang="zh-CN" altLang="en-US" dirty="0"/>
              <a:t>代码结构图。</a:t>
            </a:r>
            <a:endParaRPr lang="en-US" altLang="zh-CN" dirty="0"/>
          </a:p>
        </p:txBody>
      </p:sp>
      <p:pic>
        <p:nvPicPr>
          <p:cNvPr id="24" name="图片 23">
            <a:extLst>
              <a:ext uri="{FF2B5EF4-FFF2-40B4-BE49-F238E27FC236}">
                <a16:creationId xmlns:a16="http://schemas.microsoft.com/office/drawing/2014/main" id="{084D5480-B2B6-76E1-0DC5-5827CE62562D}"/>
              </a:ext>
            </a:extLst>
          </p:cNvPr>
          <p:cNvPicPr>
            <a:picLocks noChangeAspect="1"/>
          </p:cNvPicPr>
          <p:nvPr/>
        </p:nvPicPr>
        <p:blipFill>
          <a:blip r:embed="rId4"/>
          <a:stretch>
            <a:fillRect/>
          </a:stretch>
        </p:blipFill>
        <p:spPr>
          <a:xfrm>
            <a:off x="6007380" y="2547810"/>
            <a:ext cx="2514265" cy="3892190"/>
          </a:xfrm>
          <a:prstGeom prst="rect">
            <a:avLst/>
          </a:prstGeom>
        </p:spPr>
      </p:pic>
      <p:sp>
        <p:nvSpPr>
          <p:cNvPr id="25" name="文本框 24">
            <a:extLst>
              <a:ext uri="{FF2B5EF4-FFF2-40B4-BE49-F238E27FC236}">
                <a16:creationId xmlns:a16="http://schemas.microsoft.com/office/drawing/2014/main" id="{36D31F0E-CAA7-84E1-BA14-C9171C4CD8E5}"/>
              </a:ext>
            </a:extLst>
          </p:cNvPr>
          <p:cNvSpPr txBox="1"/>
          <p:nvPr/>
        </p:nvSpPr>
        <p:spPr>
          <a:xfrm>
            <a:off x="8746699" y="2590922"/>
            <a:ext cx="877163" cy="369332"/>
          </a:xfrm>
          <a:prstGeom prst="rect">
            <a:avLst/>
          </a:prstGeom>
          <a:noFill/>
        </p:spPr>
        <p:txBody>
          <a:bodyPr wrap="none" rtlCol="0">
            <a:spAutoFit/>
          </a:bodyPr>
          <a:lstStyle/>
          <a:p>
            <a:r>
              <a:rPr lang="zh-CN" altLang="en-US" dirty="0"/>
              <a:t>控制器</a:t>
            </a:r>
          </a:p>
        </p:txBody>
      </p:sp>
      <p:sp>
        <p:nvSpPr>
          <p:cNvPr id="26" name="文本框 25">
            <a:extLst>
              <a:ext uri="{FF2B5EF4-FFF2-40B4-BE49-F238E27FC236}">
                <a16:creationId xmlns:a16="http://schemas.microsoft.com/office/drawing/2014/main" id="{9BD0DB89-3908-4A62-2779-C36740FF42AF}"/>
              </a:ext>
            </a:extLst>
          </p:cNvPr>
          <p:cNvSpPr txBox="1"/>
          <p:nvPr/>
        </p:nvSpPr>
        <p:spPr>
          <a:xfrm>
            <a:off x="8746699" y="3062577"/>
            <a:ext cx="1338828" cy="369332"/>
          </a:xfrm>
          <a:prstGeom prst="rect">
            <a:avLst/>
          </a:prstGeom>
          <a:noFill/>
        </p:spPr>
        <p:txBody>
          <a:bodyPr wrap="none" rtlCol="0">
            <a:spAutoFit/>
          </a:bodyPr>
          <a:lstStyle/>
          <a:p>
            <a:r>
              <a:rPr lang="zh-CN" altLang="en-US" dirty="0"/>
              <a:t>静态扩展类</a:t>
            </a:r>
          </a:p>
        </p:txBody>
      </p:sp>
      <p:sp>
        <p:nvSpPr>
          <p:cNvPr id="27" name="文本框 26">
            <a:extLst>
              <a:ext uri="{FF2B5EF4-FFF2-40B4-BE49-F238E27FC236}">
                <a16:creationId xmlns:a16="http://schemas.microsoft.com/office/drawing/2014/main" id="{756A851E-A604-D5CE-8F9C-1512D87912AD}"/>
              </a:ext>
            </a:extLst>
          </p:cNvPr>
          <p:cNvSpPr txBox="1"/>
          <p:nvPr/>
        </p:nvSpPr>
        <p:spPr>
          <a:xfrm>
            <a:off x="8746699" y="3534232"/>
            <a:ext cx="877163" cy="369332"/>
          </a:xfrm>
          <a:prstGeom prst="rect">
            <a:avLst/>
          </a:prstGeom>
          <a:noFill/>
        </p:spPr>
        <p:txBody>
          <a:bodyPr wrap="none" rtlCol="0">
            <a:spAutoFit/>
          </a:bodyPr>
          <a:lstStyle/>
          <a:p>
            <a:r>
              <a:rPr lang="zh-CN" altLang="en-US" dirty="0"/>
              <a:t>模型类</a:t>
            </a:r>
          </a:p>
        </p:txBody>
      </p:sp>
      <p:sp>
        <p:nvSpPr>
          <p:cNvPr id="28" name="文本框 27">
            <a:extLst>
              <a:ext uri="{FF2B5EF4-FFF2-40B4-BE49-F238E27FC236}">
                <a16:creationId xmlns:a16="http://schemas.microsoft.com/office/drawing/2014/main" id="{1BC87386-6D23-2F05-EB1C-41C715BFB805}"/>
              </a:ext>
            </a:extLst>
          </p:cNvPr>
          <p:cNvSpPr txBox="1"/>
          <p:nvPr/>
        </p:nvSpPr>
        <p:spPr>
          <a:xfrm>
            <a:off x="8746698" y="4005887"/>
            <a:ext cx="877163" cy="369332"/>
          </a:xfrm>
          <a:prstGeom prst="rect">
            <a:avLst/>
          </a:prstGeom>
          <a:noFill/>
        </p:spPr>
        <p:txBody>
          <a:bodyPr wrap="none" rtlCol="0">
            <a:spAutoFit/>
          </a:bodyPr>
          <a:lstStyle/>
          <a:p>
            <a:r>
              <a:rPr lang="zh-CN" altLang="en-US" dirty="0"/>
              <a:t>服务类</a:t>
            </a:r>
            <a:endParaRPr lang="en-US" altLang="zh-CN" dirty="0"/>
          </a:p>
        </p:txBody>
      </p:sp>
      <p:cxnSp>
        <p:nvCxnSpPr>
          <p:cNvPr id="30" name="直接箭头连接符 29">
            <a:extLst>
              <a:ext uri="{FF2B5EF4-FFF2-40B4-BE49-F238E27FC236}">
                <a16:creationId xmlns:a16="http://schemas.microsoft.com/office/drawing/2014/main" id="{0C653516-0FBF-16CE-F965-EA13C6E5800E}"/>
              </a:ext>
            </a:extLst>
          </p:cNvPr>
          <p:cNvCxnSpPr>
            <a:endCxn id="25" idx="1"/>
          </p:cNvCxnSpPr>
          <p:nvPr/>
        </p:nvCxnSpPr>
        <p:spPr>
          <a:xfrm flipV="1">
            <a:off x="7458075" y="2775588"/>
            <a:ext cx="1288624" cy="65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EA9441D5-B254-B5FA-CABD-3DA1917588CB}"/>
              </a:ext>
            </a:extLst>
          </p:cNvPr>
          <p:cNvCxnSpPr>
            <a:endCxn id="26" idx="1"/>
          </p:cNvCxnSpPr>
          <p:nvPr/>
        </p:nvCxnSpPr>
        <p:spPr>
          <a:xfrm flipV="1">
            <a:off x="7458075" y="3247243"/>
            <a:ext cx="1288624" cy="366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27439B88-BB16-6C2C-2162-7F0BC0FB111E}"/>
              </a:ext>
            </a:extLst>
          </p:cNvPr>
          <p:cNvCxnSpPr>
            <a:endCxn id="27" idx="1"/>
          </p:cNvCxnSpPr>
          <p:nvPr/>
        </p:nvCxnSpPr>
        <p:spPr>
          <a:xfrm flipV="1">
            <a:off x="7264512" y="3718898"/>
            <a:ext cx="1482187" cy="79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B0189A4E-BC08-25D5-374D-9DE5271562D0}"/>
              </a:ext>
            </a:extLst>
          </p:cNvPr>
          <p:cNvCxnSpPr>
            <a:endCxn id="28" idx="1"/>
          </p:cNvCxnSpPr>
          <p:nvPr/>
        </p:nvCxnSpPr>
        <p:spPr>
          <a:xfrm>
            <a:off x="7334250" y="3967624"/>
            <a:ext cx="1412448" cy="22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434884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a:extLst>
              <a:ext uri="{FF2B5EF4-FFF2-40B4-BE49-F238E27FC236}">
                <a16:creationId xmlns:a16="http://schemas.microsoft.com/office/drawing/2014/main" id="{8247EAC0-3276-3DBC-D2CE-8505134A076D}"/>
              </a:ext>
            </a:extLst>
          </p:cNvPr>
          <p:cNvGrpSpPr/>
          <p:nvPr/>
        </p:nvGrpSpPr>
        <p:grpSpPr>
          <a:xfrm>
            <a:off x="5948855" y="1106936"/>
            <a:ext cx="2572790" cy="544010"/>
            <a:chOff x="1037996" y="1888516"/>
            <a:chExt cx="10113480" cy="544010"/>
          </a:xfrm>
        </p:grpSpPr>
        <p:sp>
          <p:nvSpPr>
            <p:cNvPr id="4" name="矩形: 圆角 3">
              <a:extLst>
                <a:ext uri="{FF2B5EF4-FFF2-40B4-BE49-F238E27FC236}">
                  <a16:creationId xmlns:a16="http://schemas.microsoft.com/office/drawing/2014/main" id="{FC2983EE-834E-990B-20A5-10CFC4DB6718}"/>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98CAA6C-79AC-7774-9A94-568F9FC30908}"/>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从设计到代码</a:t>
              </a:r>
            </a:p>
          </p:txBody>
        </p:sp>
      </p:grpSp>
      <p:pic>
        <p:nvPicPr>
          <p:cNvPr id="21" name="图片 20">
            <a:extLst>
              <a:ext uri="{FF2B5EF4-FFF2-40B4-BE49-F238E27FC236}">
                <a16:creationId xmlns:a16="http://schemas.microsoft.com/office/drawing/2014/main" id="{B2CC7B09-D86E-0BF7-B690-A506C12D173F}"/>
              </a:ext>
            </a:extLst>
          </p:cNvPr>
          <p:cNvPicPr>
            <a:picLocks noChangeAspect="1"/>
          </p:cNvPicPr>
          <p:nvPr/>
        </p:nvPicPr>
        <p:blipFill>
          <a:blip r:embed="rId3"/>
          <a:stretch>
            <a:fillRect/>
          </a:stretch>
        </p:blipFill>
        <p:spPr>
          <a:xfrm>
            <a:off x="477022" y="1162906"/>
            <a:ext cx="5305304" cy="5288655"/>
          </a:xfrm>
          <a:prstGeom prst="rect">
            <a:avLst/>
          </a:prstGeom>
        </p:spPr>
      </p:pic>
      <p:sp>
        <p:nvSpPr>
          <p:cNvPr id="22" name="文本框 21">
            <a:extLst>
              <a:ext uri="{FF2B5EF4-FFF2-40B4-BE49-F238E27FC236}">
                <a16:creationId xmlns:a16="http://schemas.microsoft.com/office/drawing/2014/main" id="{8D025749-07C9-049D-306D-8DF46BCB8562}"/>
              </a:ext>
            </a:extLst>
          </p:cNvPr>
          <p:cNvSpPr txBox="1"/>
          <p:nvPr/>
        </p:nvSpPr>
        <p:spPr>
          <a:xfrm>
            <a:off x="5997135" y="1904804"/>
            <a:ext cx="5776300" cy="646331"/>
          </a:xfrm>
          <a:prstGeom prst="rect">
            <a:avLst/>
          </a:prstGeom>
          <a:noFill/>
        </p:spPr>
        <p:txBody>
          <a:bodyPr wrap="square" rtlCol="0">
            <a:spAutoFit/>
          </a:bodyPr>
          <a:lstStyle/>
          <a:p>
            <a:r>
              <a:rPr lang="en-US" altLang="zh-CN" dirty="0"/>
              <a:t>2. </a:t>
            </a:r>
            <a:r>
              <a:rPr lang="zh-CN" altLang="en-US" dirty="0"/>
              <a:t>将类图中对应的类映射到程序集中，并且按照设计添加依赖关系。</a:t>
            </a:r>
            <a:endParaRPr lang="en-US" altLang="zh-CN" dirty="0"/>
          </a:p>
        </p:txBody>
      </p:sp>
      <p:pic>
        <p:nvPicPr>
          <p:cNvPr id="5" name="图片 4">
            <a:extLst>
              <a:ext uri="{FF2B5EF4-FFF2-40B4-BE49-F238E27FC236}">
                <a16:creationId xmlns:a16="http://schemas.microsoft.com/office/drawing/2014/main" id="{55B71577-FD5B-CFA5-AD1D-D2B8261175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18081" y="2695125"/>
            <a:ext cx="2174885" cy="2657143"/>
          </a:xfrm>
          <a:prstGeom prst="rect">
            <a:avLst/>
          </a:prstGeom>
        </p:spPr>
      </p:pic>
      <p:pic>
        <p:nvPicPr>
          <p:cNvPr id="15" name="图片 14">
            <a:extLst>
              <a:ext uri="{FF2B5EF4-FFF2-40B4-BE49-F238E27FC236}">
                <a16:creationId xmlns:a16="http://schemas.microsoft.com/office/drawing/2014/main" id="{6C79DC0A-0BAB-2215-36E0-D55B9B6E4363}"/>
              </a:ext>
            </a:extLst>
          </p:cNvPr>
          <p:cNvPicPr>
            <a:picLocks noChangeAspect="1"/>
          </p:cNvPicPr>
          <p:nvPr/>
        </p:nvPicPr>
        <p:blipFill>
          <a:blip r:embed="rId5"/>
          <a:stretch>
            <a:fillRect/>
          </a:stretch>
        </p:blipFill>
        <p:spPr>
          <a:xfrm>
            <a:off x="8628721" y="2695125"/>
            <a:ext cx="1780952" cy="2285714"/>
          </a:xfrm>
          <a:prstGeom prst="rect">
            <a:avLst/>
          </a:prstGeom>
        </p:spPr>
      </p:pic>
    </p:spTree>
    <p:extLst>
      <p:ext uri="{BB962C8B-B14F-4D97-AF65-F5344CB8AC3E}">
        <p14:creationId xmlns:p14="http://schemas.microsoft.com/office/powerpoint/2010/main" val="3861851294"/>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a:extLst>
              <a:ext uri="{FF2B5EF4-FFF2-40B4-BE49-F238E27FC236}">
                <a16:creationId xmlns:a16="http://schemas.microsoft.com/office/drawing/2014/main" id="{8247EAC0-3276-3DBC-D2CE-8505134A076D}"/>
              </a:ext>
            </a:extLst>
          </p:cNvPr>
          <p:cNvGrpSpPr/>
          <p:nvPr/>
        </p:nvGrpSpPr>
        <p:grpSpPr>
          <a:xfrm>
            <a:off x="477022" y="1285945"/>
            <a:ext cx="2572790" cy="544010"/>
            <a:chOff x="1037996" y="1888516"/>
            <a:chExt cx="10113480" cy="544010"/>
          </a:xfrm>
        </p:grpSpPr>
        <p:sp>
          <p:nvSpPr>
            <p:cNvPr id="4" name="矩形: 圆角 3">
              <a:extLst>
                <a:ext uri="{FF2B5EF4-FFF2-40B4-BE49-F238E27FC236}">
                  <a16:creationId xmlns:a16="http://schemas.microsoft.com/office/drawing/2014/main" id="{FC2983EE-834E-990B-20A5-10CFC4DB6718}"/>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98CAA6C-79AC-7774-9A94-568F9FC30908}"/>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从设计到代码</a:t>
              </a:r>
            </a:p>
          </p:txBody>
        </p:sp>
      </p:grpSp>
      <p:sp>
        <p:nvSpPr>
          <p:cNvPr id="22" name="文本框 21">
            <a:extLst>
              <a:ext uri="{FF2B5EF4-FFF2-40B4-BE49-F238E27FC236}">
                <a16:creationId xmlns:a16="http://schemas.microsoft.com/office/drawing/2014/main" id="{8D025749-07C9-049D-306D-8DF46BCB8562}"/>
              </a:ext>
            </a:extLst>
          </p:cNvPr>
          <p:cNvSpPr txBox="1"/>
          <p:nvPr/>
        </p:nvSpPr>
        <p:spPr>
          <a:xfrm>
            <a:off x="525302" y="2008964"/>
            <a:ext cx="5656423" cy="923330"/>
          </a:xfrm>
          <a:prstGeom prst="rect">
            <a:avLst/>
          </a:prstGeom>
          <a:noFill/>
        </p:spPr>
        <p:txBody>
          <a:bodyPr wrap="square" rtlCol="0">
            <a:spAutoFit/>
          </a:bodyPr>
          <a:lstStyle/>
          <a:p>
            <a:r>
              <a:rPr lang="en-US" altLang="zh-CN" dirty="0"/>
              <a:t>3. </a:t>
            </a:r>
            <a:r>
              <a:rPr lang="zh-CN" altLang="en-US" dirty="0"/>
              <a:t>编写亿点点代码。在编写时，尽可能的按照设计图上的要求将属性和函数加入其中。但不可以完全相信设计图，因为设计的时候总有没有考虑完备的情况。</a:t>
            </a:r>
            <a:endParaRPr lang="en-US" altLang="zh-CN" dirty="0"/>
          </a:p>
        </p:txBody>
      </p:sp>
      <p:sp>
        <p:nvSpPr>
          <p:cNvPr id="6" name="文本框 5">
            <a:extLst>
              <a:ext uri="{FF2B5EF4-FFF2-40B4-BE49-F238E27FC236}">
                <a16:creationId xmlns:a16="http://schemas.microsoft.com/office/drawing/2014/main" id="{A712D4D6-3953-5C59-9757-6A6944AAD1F0}"/>
              </a:ext>
            </a:extLst>
          </p:cNvPr>
          <p:cNvSpPr txBox="1"/>
          <p:nvPr/>
        </p:nvSpPr>
        <p:spPr>
          <a:xfrm>
            <a:off x="525302" y="3111303"/>
            <a:ext cx="5656423" cy="646331"/>
          </a:xfrm>
          <a:prstGeom prst="rect">
            <a:avLst/>
          </a:prstGeom>
          <a:noFill/>
        </p:spPr>
        <p:txBody>
          <a:bodyPr wrap="square" rtlCol="0">
            <a:spAutoFit/>
          </a:bodyPr>
          <a:lstStyle/>
          <a:p>
            <a:r>
              <a:rPr lang="en-US" altLang="zh-CN" dirty="0"/>
              <a:t>4. </a:t>
            </a:r>
            <a:r>
              <a:rPr lang="zh-CN" altLang="en-US" dirty="0"/>
              <a:t>编程时，自下向上编程。这样编写上层代码时，需要调用的代码总是已经编写完毕</a:t>
            </a:r>
            <a:endParaRPr lang="en-US" altLang="zh-CN" dirty="0"/>
          </a:p>
        </p:txBody>
      </p:sp>
      <p:pic>
        <p:nvPicPr>
          <p:cNvPr id="7" name="图片 6">
            <a:extLst>
              <a:ext uri="{FF2B5EF4-FFF2-40B4-BE49-F238E27FC236}">
                <a16:creationId xmlns:a16="http://schemas.microsoft.com/office/drawing/2014/main" id="{D0D3F54E-651D-9670-005F-A787A0DC0CFA}"/>
              </a:ext>
            </a:extLst>
          </p:cNvPr>
          <p:cNvPicPr>
            <a:picLocks noChangeAspect="1"/>
          </p:cNvPicPr>
          <p:nvPr/>
        </p:nvPicPr>
        <p:blipFill>
          <a:blip r:embed="rId3"/>
          <a:stretch>
            <a:fillRect/>
          </a:stretch>
        </p:blipFill>
        <p:spPr>
          <a:xfrm>
            <a:off x="5948855" y="991200"/>
            <a:ext cx="5305304" cy="5288655"/>
          </a:xfrm>
          <a:prstGeom prst="rect">
            <a:avLst/>
          </a:prstGeom>
        </p:spPr>
      </p:pic>
      <p:pic>
        <p:nvPicPr>
          <p:cNvPr id="16" name="图片 15">
            <a:extLst>
              <a:ext uri="{FF2B5EF4-FFF2-40B4-BE49-F238E27FC236}">
                <a16:creationId xmlns:a16="http://schemas.microsoft.com/office/drawing/2014/main" id="{4D8B4A0F-2F26-0CE1-2DD1-EE707D4D8F2B}"/>
              </a:ext>
            </a:extLst>
          </p:cNvPr>
          <p:cNvPicPr>
            <a:picLocks noChangeAspect="1"/>
          </p:cNvPicPr>
          <p:nvPr/>
        </p:nvPicPr>
        <p:blipFill>
          <a:blip r:embed="rId4"/>
          <a:stretch>
            <a:fillRect/>
          </a:stretch>
        </p:blipFill>
        <p:spPr>
          <a:xfrm>
            <a:off x="525302" y="3936643"/>
            <a:ext cx="3195377" cy="1988884"/>
          </a:xfrm>
          <a:prstGeom prst="rect">
            <a:avLst/>
          </a:prstGeom>
        </p:spPr>
      </p:pic>
    </p:spTree>
    <p:extLst>
      <p:ext uri="{BB962C8B-B14F-4D97-AF65-F5344CB8AC3E}">
        <p14:creationId xmlns:p14="http://schemas.microsoft.com/office/powerpoint/2010/main" val="402075479"/>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a:extLst>
              <a:ext uri="{FF2B5EF4-FFF2-40B4-BE49-F238E27FC236}">
                <a16:creationId xmlns:a16="http://schemas.microsoft.com/office/drawing/2014/main" id="{8247EAC0-3276-3DBC-D2CE-8505134A076D}"/>
              </a:ext>
            </a:extLst>
          </p:cNvPr>
          <p:cNvGrpSpPr/>
          <p:nvPr/>
        </p:nvGrpSpPr>
        <p:grpSpPr>
          <a:xfrm>
            <a:off x="477022" y="1285945"/>
            <a:ext cx="2572790" cy="544010"/>
            <a:chOff x="1037996" y="1888516"/>
            <a:chExt cx="10113480" cy="544010"/>
          </a:xfrm>
        </p:grpSpPr>
        <p:sp>
          <p:nvSpPr>
            <p:cNvPr id="4" name="矩形: 圆角 3">
              <a:extLst>
                <a:ext uri="{FF2B5EF4-FFF2-40B4-BE49-F238E27FC236}">
                  <a16:creationId xmlns:a16="http://schemas.microsoft.com/office/drawing/2014/main" id="{FC2983EE-834E-990B-20A5-10CFC4DB6718}"/>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98CAA6C-79AC-7774-9A94-568F9FC30908}"/>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模块化的测试</a:t>
              </a:r>
            </a:p>
          </p:txBody>
        </p:sp>
      </p:grpSp>
      <p:sp>
        <p:nvSpPr>
          <p:cNvPr id="22" name="文本框 21">
            <a:extLst>
              <a:ext uri="{FF2B5EF4-FFF2-40B4-BE49-F238E27FC236}">
                <a16:creationId xmlns:a16="http://schemas.microsoft.com/office/drawing/2014/main" id="{8D025749-07C9-049D-306D-8DF46BCB8562}"/>
              </a:ext>
            </a:extLst>
          </p:cNvPr>
          <p:cNvSpPr txBox="1"/>
          <p:nvPr/>
        </p:nvSpPr>
        <p:spPr>
          <a:xfrm>
            <a:off x="525302" y="2008964"/>
            <a:ext cx="5305305" cy="646331"/>
          </a:xfrm>
          <a:prstGeom prst="rect">
            <a:avLst/>
          </a:prstGeom>
          <a:noFill/>
        </p:spPr>
        <p:txBody>
          <a:bodyPr wrap="square" rtlCol="0">
            <a:spAutoFit/>
          </a:bodyPr>
          <a:lstStyle/>
          <a:p>
            <a:r>
              <a:rPr lang="zh-CN" altLang="en-US" dirty="0"/>
              <a:t>在本例是，</a:t>
            </a:r>
            <a:r>
              <a:rPr lang="en-US" altLang="zh-CN" dirty="0"/>
              <a:t>User</a:t>
            </a:r>
            <a:r>
              <a:rPr lang="zh-CN" altLang="en-US" dirty="0"/>
              <a:t>和</a:t>
            </a:r>
            <a:r>
              <a:rPr lang="en-US" altLang="zh-CN" dirty="0" err="1"/>
              <a:t>UserStore</a:t>
            </a:r>
            <a:r>
              <a:rPr lang="zh-CN" altLang="en-US" dirty="0"/>
              <a:t>位于同一个模块。在编写完毕后，应当先行测试。</a:t>
            </a:r>
            <a:endParaRPr lang="en-US" altLang="zh-CN" dirty="0"/>
          </a:p>
        </p:txBody>
      </p:sp>
      <p:sp>
        <p:nvSpPr>
          <p:cNvPr id="8" name="文本框 7">
            <a:extLst>
              <a:ext uri="{FF2B5EF4-FFF2-40B4-BE49-F238E27FC236}">
                <a16:creationId xmlns:a16="http://schemas.microsoft.com/office/drawing/2014/main" id="{1B52BA33-AC46-2860-3AD2-37DC909B195E}"/>
              </a:ext>
            </a:extLst>
          </p:cNvPr>
          <p:cNvSpPr txBox="1"/>
          <p:nvPr/>
        </p:nvSpPr>
        <p:spPr>
          <a:xfrm>
            <a:off x="5426586" y="3301677"/>
            <a:ext cx="1338828" cy="369332"/>
          </a:xfrm>
          <a:prstGeom prst="rect">
            <a:avLst/>
          </a:prstGeom>
          <a:noFill/>
        </p:spPr>
        <p:txBody>
          <a:bodyPr wrap="none" rtlCol="0">
            <a:spAutoFit/>
          </a:bodyPr>
          <a:lstStyle/>
          <a:p>
            <a:r>
              <a:rPr lang="zh-CN" altLang="en-US" dirty="0"/>
              <a:t>请看视频！</a:t>
            </a:r>
          </a:p>
        </p:txBody>
      </p:sp>
    </p:spTree>
    <p:extLst>
      <p:ext uri="{BB962C8B-B14F-4D97-AF65-F5344CB8AC3E}">
        <p14:creationId xmlns:p14="http://schemas.microsoft.com/office/powerpoint/2010/main" val="246033656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a:extLst>
              <a:ext uri="{FF2B5EF4-FFF2-40B4-BE49-F238E27FC236}">
                <a16:creationId xmlns:a16="http://schemas.microsoft.com/office/drawing/2014/main" id="{8247EAC0-3276-3DBC-D2CE-8505134A076D}"/>
              </a:ext>
            </a:extLst>
          </p:cNvPr>
          <p:cNvGrpSpPr/>
          <p:nvPr/>
        </p:nvGrpSpPr>
        <p:grpSpPr>
          <a:xfrm>
            <a:off x="477021" y="1285945"/>
            <a:ext cx="3856853" cy="779836"/>
            <a:chOff x="1037996" y="1888516"/>
            <a:chExt cx="10113480" cy="779836"/>
          </a:xfrm>
        </p:grpSpPr>
        <p:sp>
          <p:nvSpPr>
            <p:cNvPr id="4" name="矩形: 圆角 3">
              <a:extLst>
                <a:ext uri="{FF2B5EF4-FFF2-40B4-BE49-F238E27FC236}">
                  <a16:creationId xmlns:a16="http://schemas.microsoft.com/office/drawing/2014/main" id="{FC2983EE-834E-990B-20A5-10CFC4DB6718}"/>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98CAA6C-79AC-7774-9A94-568F9FC30908}"/>
                </a:ext>
              </a:extLst>
            </p:cNvPr>
            <p:cNvSpPr txBox="1"/>
            <p:nvPr/>
          </p:nvSpPr>
          <p:spPr>
            <a:xfrm>
              <a:off x="1227782" y="1960466"/>
              <a:ext cx="9733905" cy="707886"/>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绑定到</a:t>
              </a:r>
              <a:r>
                <a:rPr lang="en-US" altLang="zh-CN" sz="2000" b="1" dirty="0">
                  <a:solidFill>
                    <a:schemeClr val="bg1"/>
                  </a:solidFill>
                  <a:latin typeface="微软雅黑" panose="020B0503020204020204" pitchFamily="34" charset="-122"/>
                  <a:ea typeface="微软雅黑" panose="020B0503020204020204" pitchFamily="34" charset="-122"/>
                </a:rPr>
                <a:t>ASP.NET CORE</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8D025749-07C9-049D-306D-8DF46BCB8562}"/>
              </a:ext>
            </a:extLst>
          </p:cNvPr>
          <p:cNvSpPr txBox="1"/>
          <p:nvPr/>
        </p:nvSpPr>
        <p:spPr>
          <a:xfrm>
            <a:off x="525302" y="2008964"/>
            <a:ext cx="10933273" cy="369332"/>
          </a:xfrm>
          <a:prstGeom prst="rect">
            <a:avLst/>
          </a:prstGeom>
          <a:noFill/>
        </p:spPr>
        <p:txBody>
          <a:bodyPr wrap="square" rtlCol="0">
            <a:spAutoFit/>
          </a:bodyPr>
          <a:lstStyle/>
          <a:p>
            <a:r>
              <a:rPr lang="zh-CN" altLang="en-US" dirty="0"/>
              <a:t>编码完成后，要对依赖注入进行绑定，同时配置</a:t>
            </a:r>
            <a:r>
              <a:rPr lang="en-US" altLang="zh-CN" dirty="0"/>
              <a:t>ASP.NET CORE</a:t>
            </a:r>
            <a:r>
              <a:rPr lang="zh-CN" altLang="en-US" dirty="0"/>
              <a:t>。</a:t>
            </a:r>
            <a:endParaRPr lang="en-US" altLang="zh-CN" dirty="0"/>
          </a:p>
        </p:txBody>
      </p:sp>
      <p:pic>
        <p:nvPicPr>
          <p:cNvPr id="5" name="图片 4">
            <a:extLst>
              <a:ext uri="{FF2B5EF4-FFF2-40B4-BE49-F238E27FC236}">
                <a16:creationId xmlns:a16="http://schemas.microsoft.com/office/drawing/2014/main" id="{3CECA330-AB49-50DE-788C-1E1CE627A0D1}"/>
              </a:ext>
            </a:extLst>
          </p:cNvPr>
          <p:cNvPicPr>
            <a:picLocks noChangeAspect="1"/>
          </p:cNvPicPr>
          <p:nvPr/>
        </p:nvPicPr>
        <p:blipFill>
          <a:blip r:embed="rId3"/>
          <a:stretch>
            <a:fillRect/>
          </a:stretch>
        </p:blipFill>
        <p:spPr>
          <a:xfrm>
            <a:off x="549397" y="2557305"/>
            <a:ext cx="4476190" cy="3409524"/>
          </a:xfrm>
          <a:prstGeom prst="rect">
            <a:avLst/>
          </a:prstGeom>
        </p:spPr>
      </p:pic>
    </p:spTree>
    <p:extLst>
      <p:ext uri="{BB962C8B-B14F-4D97-AF65-F5344CB8AC3E}">
        <p14:creationId xmlns:p14="http://schemas.microsoft.com/office/powerpoint/2010/main" val="2461082227"/>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1CC1E959-D862-0FA0-4A02-741B661592B6}"/>
              </a:ext>
            </a:extLst>
          </p:cNvPr>
          <p:cNvPicPr>
            <a:picLocks noChangeAspect="1"/>
          </p:cNvPicPr>
          <p:nvPr/>
        </p:nvPicPr>
        <p:blipFill>
          <a:blip r:embed="rId2"/>
          <a:stretch>
            <a:fillRect/>
          </a:stretch>
        </p:blipFill>
        <p:spPr>
          <a:xfrm>
            <a:off x="477021" y="2726865"/>
            <a:ext cx="8876190" cy="2476190"/>
          </a:xfrm>
          <a:prstGeom prst="rect">
            <a:avLst/>
          </a:prstGeom>
        </p:spPr>
      </p:pic>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a:extLst>
              <a:ext uri="{FF2B5EF4-FFF2-40B4-BE49-F238E27FC236}">
                <a16:creationId xmlns:a16="http://schemas.microsoft.com/office/drawing/2014/main" id="{8247EAC0-3276-3DBC-D2CE-8505134A076D}"/>
              </a:ext>
            </a:extLst>
          </p:cNvPr>
          <p:cNvGrpSpPr/>
          <p:nvPr/>
        </p:nvGrpSpPr>
        <p:grpSpPr>
          <a:xfrm>
            <a:off x="477021" y="1285945"/>
            <a:ext cx="3856853" cy="544010"/>
            <a:chOff x="1037996" y="1888516"/>
            <a:chExt cx="10113480" cy="544010"/>
          </a:xfrm>
        </p:grpSpPr>
        <p:sp>
          <p:nvSpPr>
            <p:cNvPr id="4" name="矩形: 圆角 3">
              <a:extLst>
                <a:ext uri="{FF2B5EF4-FFF2-40B4-BE49-F238E27FC236}">
                  <a16:creationId xmlns:a16="http://schemas.microsoft.com/office/drawing/2014/main" id="{FC2983EE-834E-990B-20A5-10CFC4DB6718}"/>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98CAA6C-79AC-7774-9A94-568F9FC30908}"/>
                </a:ext>
              </a:extLst>
            </p:cNvPr>
            <p:cNvSpPr txBox="1"/>
            <p:nvPr/>
          </p:nvSpPr>
          <p:spPr>
            <a:xfrm>
              <a:off x="1227781" y="1960466"/>
              <a:ext cx="973390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ASP.NET CORE</a:t>
              </a:r>
              <a:r>
                <a:rPr lang="zh-CN" altLang="en-US" sz="2000" b="1" dirty="0">
                  <a:solidFill>
                    <a:schemeClr val="bg1"/>
                  </a:solidFill>
                  <a:latin typeface="微软雅黑" panose="020B0503020204020204" pitchFamily="34" charset="-122"/>
                  <a:ea typeface="微软雅黑" panose="020B0503020204020204" pitchFamily="34" charset="-122"/>
                </a:rPr>
                <a:t>的管道机制</a:t>
              </a:r>
            </a:p>
          </p:txBody>
        </p:sp>
      </p:grpSp>
      <p:sp>
        <p:nvSpPr>
          <p:cNvPr id="22" name="文本框 21">
            <a:extLst>
              <a:ext uri="{FF2B5EF4-FFF2-40B4-BE49-F238E27FC236}">
                <a16:creationId xmlns:a16="http://schemas.microsoft.com/office/drawing/2014/main" id="{8D025749-07C9-049D-306D-8DF46BCB8562}"/>
              </a:ext>
            </a:extLst>
          </p:cNvPr>
          <p:cNvSpPr txBox="1"/>
          <p:nvPr/>
        </p:nvSpPr>
        <p:spPr>
          <a:xfrm>
            <a:off x="525302" y="2008964"/>
            <a:ext cx="10933273" cy="369332"/>
          </a:xfrm>
          <a:prstGeom prst="rect">
            <a:avLst/>
          </a:prstGeom>
          <a:noFill/>
        </p:spPr>
        <p:txBody>
          <a:bodyPr wrap="square" rtlCol="0">
            <a:spAutoFit/>
          </a:bodyPr>
          <a:lstStyle/>
          <a:p>
            <a:r>
              <a:rPr lang="en-US" altLang="zh-CN" dirty="0"/>
              <a:t>ASP.NET CORE</a:t>
            </a:r>
            <a:r>
              <a:rPr lang="zh-CN" altLang="en-US" dirty="0"/>
              <a:t>管道是</a:t>
            </a:r>
            <a:r>
              <a:rPr lang="en-US" altLang="zh-CN" dirty="0"/>
              <a:t>ASP.NET</a:t>
            </a:r>
            <a:r>
              <a:rPr lang="zh-CN" altLang="en-US" dirty="0"/>
              <a:t>处理请求的基本方法。</a:t>
            </a:r>
            <a:endParaRPr lang="en-US" altLang="zh-CN" dirty="0"/>
          </a:p>
        </p:txBody>
      </p:sp>
      <p:grpSp>
        <p:nvGrpSpPr>
          <p:cNvPr id="30" name="组合 29">
            <a:extLst>
              <a:ext uri="{FF2B5EF4-FFF2-40B4-BE49-F238E27FC236}">
                <a16:creationId xmlns:a16="http://schemas.microsoft.com/office/drawing/2014/main" id="{F7BC1531-4DCF-980D-DDAC-A482F912593C}"/>
              </a:ext>
            </a:extLst>
          </p:cNvPr>
          <p:cNvGrpSpPr/>
          <p:nvPr/>
        </p:nvGrpSpPr>
        <p:grpSpPr>
          <a:xfrm>
            <a:off x="2952750" y="2836144"/>
            <a:ext cx="4467225" cy="2474464"/>
            <a:chOff x="2828925" y="3592961"/>
            <a:chExt cx="4467225" cy="2474464"/>
          </a:xfrm>
        </p:grpSpPr>
        <p:cxnSp>
          <p:nvCxnSpPr>
            <p:cNvPr id="8" name="直接箭头连接符 7">
              <a:extLst>
                <a:ext uri="{FF2B5EF4-FFF2-40B4-BE49-F238E27FC236}">
                  <a16:creationId xmlns:a16="http://schemas.microsoft.com/office/drawing/2014/main" id="{88DDD274-F548-BAA6-5797-A7412518E85A}"/>
                </a:ext>
              </a:extLst>
            </p:cNvPr>
            <p:cNvCxnSpPr/>
            <p:nvPr/>
          </p:nvCxnSpPr>
          <p:spPr>
            <a:xfrm>
              <a:off x="2838450" y="3668030"/>
              <a:ext cx="0" cy="239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2026823E-99ED-98E0-E2AC-8718BBAC50D2}"/>
                </a:ext>
              </a:extLst>
            </p:cNvPr>
            <p:cNvCxnSpPr>
              <a:cxnSpLocks/>
            </p:cNvCxnSpPr>
            <p:nvPr/>
          </p:nvCxnSpPr>
          <p:spPr>
            <a:xfrm flipV="1">
              <a:off x="7296150" y="3592961"/>
              <a:ext cx="0" cy="2474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C941162-F799-6DD5-5A0A-1491C6514449}"/>
                </a:ext>
              </a:extLst>
            </p:cNvPr>
            <p:cNvCxnSpPr/>
            <p:nvPr/>
          </p:nvCxnSpPr>
          <p:spPr>
            <a:xfrm>
              <a:off x="2828925" y="6067425"/>
              <a:ext cx="4467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4689185"/>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a:extLst>
              <a:ext uri="{FF2B5EF4-FFF2-40B4-BE49-F238E27FC236}">
                <a16:creationId xmlns:a16="http://schemas.microsoft.com/office/drawing/2014/main" id="{8247EAC0-3276-3DBC-D2CE-8505134A076D}"/>
              </a:ext>
            </a:extLst>
          </p:cNvPr>
          <p:cNvGrpSpPr/>
          <p:nvPr/>
        </p:nvGrpSpPr>
        <p:grpSpPr>
          <a:xfrm>
            <a:off x="477021" y="1285945"/>
            <a:ext cx="3856853" cy="544010"/>
            <a:chOff x="1037996" y="1888516"/>
            <a:chExt cx="10113480" cy="544010"/>
          </a:xfrm>
        </p:grpSpPr>
        <p:sp>
          <p:nvSpPr>
            <p:cNvPr id="4" name="矩形: 圆角 3">
              <a:extLst>
                <a:ext uri="{FF2B5EF4-FFF2-40B4-BE49-F238E27FC236}">
                  <a16:creationId xmlns:a16="http://schemas.microsoft.com/office/drawing/2014/main" id="{FC2983EE-834E-990B-20A5-10CFC4DB6718}"/>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98CAA6C-79AC-7774-9A94-568F9FC30908}"/>
                </a:ext>
              </a:extLst>
            </p:cNvPr>
            <p:cNvSpPr txBox="1"/>
            <p:nvPr/>
          </p:nvSpPr>
          <p:spPr>
            <a:xfrm>
              <a:off x="1227781" y="1960466"/>
              <a:ext cx="973390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ASP.NET CORE </a:t>
              </a:r>
              <a:r>
                <a:rPr lang="zh-CN" altLang="en-US" sz="2000" b="1" dirty="0">
                  <a:solidFill>
                    <a:schemeClr val="bg1"/>
                  </a:solidFill>
                  <a:latin typeface="微软雅黑" panose="020B0503020204020204" pitchFamily="34" charset="-122"/>
                  <a:ea typeface="微软雅黑" panose="020B0503020204020204" pitchFamily="34" charset="-122"/>
                </a:rPr>
                <a:t>中间件</a:t>
              </a:r>
            </a:p>
          </p:txBody>
        </p:sp>
      </p:grpSp>
      <p:sp>
        <p:nvSpPr>
          <p:cNvPr id="22" name="文本框 21">
            <a:extLst>
              <a:ext uri="{FF2B5EF4-FFF2-40B4-BE49-F238E27FC236}">
                <a16:creationId xmlns:a16="http://schemas.microsoft.com/office/drawing/2014/main" id="{8D025749-07C9-049D-306D-8DF46BCB8562}"/>
              </a:ext>
            </a:extLst>
          </p:cNvPr>
          <p:cNvSpPr txBox="1"/>
          <p:nvPr/>
        </p:nvSpPr>
        <p:spPr>
          <a:xfrm>
            <a:off x="525302" y="2008964"/>
            <a:ext cx="10933273" cy="646331"/>
          </a:xfrm>
          <a:prstGeom prst="rect">
            <a:avLst/>
          </a:prstGeom>
          <a:noFill/>
        </p:spPr>
        <p:txBody>
          <a:bodyPr wrap="square" rtlCol="0">
            <a:spAutoFit/>
          </a:bodyPr>
          <a:lstStyle/>
          <a:p>
            <a:r>
              <a:rPr lang="zh-CN" altLang="en-US" dirty="0"/>
              <a:t>中间件的参数传递，</a:t>
            </a:r>
            <a:endParaRPr lang="en-US" altLang="zh-CN" dirty="0"/>
          </a:p>
          <a:p>
            <a:r>
              <a:rPr lang="zh-CN" altLang="en-US" dirty="0"/>
              <a:t>可以使用</a:t>
            </a:r>
            <a:r>
              <a:rPr lang="en-US" altLang="zh-CN" dirty="0" err="1"/>
              <a:t>HttpContext.Features</a:t>
            </a:r>
            <a:r>
              <a:rPr lang="zh-CN" altLang="en-US" dirty="0"/>
              <a:t>进行。</a:t>
            </a:r>
            <a:endParaRPr lang="en-US" altLang="zh-CN" dirty="0"/>
          </a:p>
        </p:txBody>
      </p:sp>
      <p:pic>
        <p:nvPicPr>
          <p:cNvPr id="5" name="图片 4">
            <a:extLst>
              <a:ext uri="{FF2B5EF4-FFF2-40B4-BE49-F238E27FC236}">
                <a16:creationId xmlns:a16="http://schemas.microsoft.com/office/drawing/2014/main" id="{962CAA84-C678-B3D4-B7E9-99CC106E4871}"/>
              </a:ext>
            </a:extLst>
          </p:cNvPr>
          <p:cNvPicPr>
            <a:picLocks noChangeAspect="1"/>
          </p:cNvPicPr>
          <p:nvPr/>
        </p:nvPicPr>
        <p:blipFill>
          <a:blip r:embed="rId3"/>
          <a:stretch>
            <a:fillRect/>
          </a:stretch>
        </p:blipFill>
        <p:spPr>
          <a:xfrm>
            <a:off x="4684794" y="1491699"/>
            <a:ext cx="6495238" cy="4257143"/>
          </a:xfrm>
          <a:prstGeom prst="rect">
            <a:avLst/>
          </a:prstGeom>
        </p:spPr>
      </p:pic>
    </p:spTree>
    <p:extLst>
      <p:ext uri="{BB962C8B-B14F-4D97-AF65-F5344CB8AC3E}">
        <p14:creationId xmlns:p14="http://schemas.microsoft.com/office/powerpoint/2010/main" val="890759275"/>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a:extLst>
              <a:ext uri="{FF2B5EF4-FFF2-40B4-BE49-F238E27FC236}">
                <a16:creationId xmlns:a16="http://schemas.microsoft.com/office/drawing/2014/main" id="{8247EAC0-3276-3DBC-D2CE-8505134A076D}"/>
              </a:ext>
            </a:extLst>
          </p:cNvPr>
          <p:cNvGrpSpPr/>
          <p:nvPr/>
        </p:nvGrpSpPr>
        <p:grpSpPr>
          <a:xfrm>
            <a:off x="477021" y="1285945"/>
            <a:ext cx="3856853" cy="544010"/>
            <a:chOff x="1037996" y="1888516"/>
            <a:chExt cx="10113480" cy="544010"/>
          </a:xfrm>
        </p:grpSpPr>
        <p:sp>
          <p:nvSpPr>
            <p:cNvPr id="4" name="矩形: 圆角 3">
              <a:extLst>
                <a:ext uri="{FF2B5EF4-FFF2-40B4-BE49-F238E27FC236}">
                  <a16:creationId xmlns:a16="http://schemas.microsoft.com/office/drawing/2014/main" id="{FC2983EE-834E-990B-20A5-10CFC4DB6718}"/>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98CAA6C-79AC-7774-9A94-568F9FC30908}"/>
                </a:ext>
              </a:extLst>
            </p:cNvPr>
            <p:cNvSpPr txBox="1"/>
            <p:nvPr/>
          </p:nvSpPr>
          <p:spPr>
            <a:xfrm>
              <a:off x="1227781" y="1960466"/>
              <a:ext cx="973390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ASP.NET CORE</a:t>
              </a:r>
              <a:r>
                <a:rPr lang="zh-CN" altLang="en-US" sz="2000" b="1" dirty="0">
                  <a:solidFill>
                    <a:schemeClr val="bg1"/>
                  </a:solidFill>
                  <a:latin typeface="微软雅黑" panose="020B0503020204020204" pitchFamily="34" charset="-122"/>
                  <a:ea typeface="微软雅黑" panose="020B0503020204020204" pitchFamily="34" charset="-122"/>
                </a:rPr>
                <a:t> 中间件</a:t>
              </a:r>
            </a:p>
          </p:txBody>
        </p:sp>
      </p:grpSp>
      <p:sp>
        <p:nvSpPr>
          <p:cNvPr id="22" name="文本框 21">
            <a:extLst>
              <a:ext uri="{FF2B5EF4-FFF2-40B4-BE49-F238E27FC236}">
                <a16:creationId xmlns:a16="http://schemas.microsoft.com/office/drawing/2014/main" id="{8D025749-07C9-049D-306D-8DF46BCB8562}"/>
              </a:ext>
            </a:extLst>
          </p:cNvPr>
          <p:cNvSpPr txBox="1"/>
          <p:nvPr/>
        </p:nvSpPr>
        <p:spPr>
          <a:xfrm>
            <a:off x="525302" y="2008964"/>
            <a:ext cx="5009376" cy="4524315"/>
          </a:xfrm>
          <a:prstGeom prst="rect">
            <a:avLst/>
          </a:prstGeom>
          <a:noFill/>
        </p:spPr>
        <p:txBody>
          <a:bodyPr wrap="square" rtlCol="0">
            <a:spAutoFit/>
          </a:bodyPr>
          <a:lstStyle/>
          <a:p>
            <a:r>
              <a:rPr lang="zh-CN" altLang="en-US" dirty="0"/>
              <a:t>中间件可以整理到对应的项目中。</a:t>
            </a:r>
            <a:endParaRPr lang="en-US" altLang="zh-CN" dirty="0"/>
          </a:p>
          <a:p>
            <a:endParaRPr lang="en-US" altLang="zh-CN" dirty="0"/>
          </a:p>
          <a:p>
            <a:r>
              <a:rPr lang="zh-CN" altLang="en-US" dirty="0"/>
              <a:t>承接中间件的类是基于约定的。约定：</a:t>
            </a:r>
            <a:endParaRPr lang="en-US" altLang="zh-CN" dirty="0"/>
          </a:p>
          <a:p>
            <a:endParaRPr lang="en-US" altLang="zh-CN" dirty="0"/>
          </a:p>
          <a:p>
            <a:pPr marL="342900" indent="-342900">
              <a:buAutoNum type="arabicPeriod"/>
            </a:pPr>
            <a:r>
              <a:rPr lang="zh-CN" altLang="en-US" dirty="0"/>
              <a:t>承接类存在一个构造函数，这个函数能有一个类型为</a:t>
            </a:r>
            <a:r>
              <a:rPr lang="en-US" altLang="zh-CN" dirty="0" err="1"/>
              <a:t>RequestDelegate</a:t>
            </a:r>
            <a:r>
              <a:rPr lang="zh-CN" altLang="en-US" dirty="0"/>
              <a:t>的参数。在调用时，系统会调用此构造函数，为中间件注入 </a:t>
            </a:r>
            <a:r>
              <a:rPr lang="en-US" altLang="zh-CN" dirty="0"/>
              <a:t>next </a:t>
            </a:r>
          </a:p>
          <a:p>
            <a:pPr marL="342900" indent="-342900">
              <a:buAutoNum type="arabicPeriod"/>
            </a:pPr>
            <a:endParaRPr lang="en-US" altLang="zh-CN" dirty="0"/>
          </a:p>
          <a:p>
            <a:pPr marL="342900" indent="-342900">
              <a:buAutoNum type="arabicPeriod"/>
            </a:pPr>
            <a:r>
              <a:rPr lang="zh-CN" altLang="en-US" dirty="0"/>
              <a:t>中间件必须存在一个 </a:t>
            </a:r>
            <a:r>
              <a:rPr lang="en-US" altLang="zh-CN" dirty="0"/>
              <a:t>public async Task </a:t>
            </a:r>
            <a:r>
              <a:rPr lang="en-US" altLang="zh-CN" dirty="0" err="1"/>
              <a:t>InvokeAsync</a:t>
            </a:r>
            <a:r>
              <a:rPr lang="en-US" altLang="zh-CN" dirty="0"/>
              <a:t>(</a:t>
            </a:r>
            <a:r>
              <a:rPr lang="en-US" altLang="zh-CN" dirty="0" err="1"/>
              <a:t>HttpContext</a:t>
            </a:r>
            <a:r>
              <a:rPr lang="en-US" altLang="zh-CN" dirty="0"/>
              <a:t>)</a:t>
            </a:r>
            <a:r>
              <a:rPr lang="zh-CN" altLang="en-US" dirty="0"/>
              <a:t>的函数。这个函数的名字，参数，返回类型都必须是这样的。</a:t>
            </a:r>
            <a:endParaRPr lang="en-US" altLang="zh-CN" dirty="0"/>
          </a:p>
          <a:p>
            <a:pPr marL="342900" indent="-342900">
              <a:buAutoNum type="arabicPeriod"/>
            </a:pPr>
            <a:endParaRPr lang="en-US" altLang="zh-CN" dirty="0"/>
          </a:p>
          <a:p>
            <a:pPr marL="342900" indent="-342900">
              <a:buAutoNum type="arabicPeriod"/>
            </a:pPr>
            <a:r>
              <a:rPr lang="zh-CN" altLang="en-US" dirty="0"/>
              <a:t>中间件只会初始化一次，即构造函数只调用一次</a:t>
            </a:r>
            <a:endParaRPr lang="en-US" altLang="zh-CN" dirty="0"/>
          </a:p>
          <a:p>
            <a:pPr marL="342900" indent="-342900">
              <a:buAutoNum type="arabicPeriod"/>
            </a:pPr>
            <a:r>
              <a:rPr lang="zh-CN" altLang="en-US" dirty="0"/>
              <a:t>使用 </a:t>
            </a:r>
            <a:r>
              <a:rPr lang="en-US" altLang="zh-CN" dirty="0" err="1"/>
              <a:t>app.UseMidware</a:t>
            </a:r>
            <a:r>
              <a:rPr lang="en-US" altLang="zh-CN" dirty="0"/>
              <a:t>&lt;</a:t>
            </a:r>
            <a:r>
              <a:rPr lang="zh-CN" altLang="en-US" dirty="0"/>
              <a:t>中间件类型</a:t>
            </a:r>
            <a:r>
              <a:rPr lang="en-US" altLang="zh-CN" dirty="0"/>
              <a:t>&gt;() </a:t>
            </a:r>
            <a:r>
              <a:rPr lang="zh-CN" altLang="en-US" dirty="0"/>
              <a:t>加载。</a:t>
            </a:r>
            <a:endParaRPr lang="en-US" altLang="zh-CN" dirty="0"/>
          </a:p>
          <a:p>
            <a:pPr marL="342900" indent="-342900">
              <a:buAutoNum type="arabicPeriod"/>
            </a:pPr>
            <a:endParaRPr lang="en-US" altLang="zh-CN" dirty="0"/>
          </a:p>
        </p:txBody>
      </p:sp>
      <p:pic>
        <p:nvPicPr>
          <p:cNvPr id="7" name="图片 6">
            <a:extLst>
              <a:ext uri="{FF2B5EF4-FFF2-40B4-BE49-F238E27FC236}">
                <a16:creationId xmlns:a16="http://schemas.microsoft.com/office/drawing/2014/main" id="{C7B320FF-4466-A82B-FCB9-3AD721A66308}"/>
              </a:ext>
            </a:extLst>
          </p:cNvPr>
          <p:cNvPicPr>
            <a:picLocks noChangeAspect="1"/>
          </p:cNvPicPr>
          <p:nvPr/>
        </p:nvPicPr>
        <p:blipFill>
          <a:blip r:embed="rId3"/>
          <a:stretch>
            <a:fillRect/>
          </a:stretch>
        </p:blipFill>
        <p:spPr>
          <a:xfrm>
            <a:off x="5534678" y="1588292"/>
            <a:ext cx="6190476" cy="3723809"/>
          </a:xfrm>
          <a:prstGeom prst="rect">
            <a:avLst/>
          </a:prstGeom>
        </p:spPr>
      </p:pic>
      <p:pic>
        <p:nvPicPr>
          <p:cNvPr id="21" name="图片 20">
            <a:extLst>
              <a:ext uri="{FF2B5EF4-FFF2-40B4-BE49-F238E27FC236}">
                <a16:creationId xmlns:a16="http://schemas.microsoft.com/office/drawing/2014/main" id="{37ED5F47-FE6E-3056-141C-1061C895E817}"/>
              </a:ext>
            </a:extLst>
          </p:cNvPr>
          <p:cNvPicPr>
            <a:picLocks noChangeAspect="1"/>
          </p:cNvPicPr>
          <p:nvPr/>
        </p:nvPicPr>
        <p:blipFill>
          <a:blip r:embed="rId4"/>
          <a:stretch>
            <a:fillRect/>
          </a:stretch>
        </p:blipFill>
        <p:spPr>
          <a:xfrm>
            <a:off x="5534678" y="5897618"/>
            <a:ext cx="2438095" cy="247619"/>
          </a:xfrm>
          <a:prstGeom prst="rect">
            <a:avLst/>
          </a:prstGeom>
        </p:spPr>
      </p:pic>
    </p:spTree>
    <p:extLst>
      <p:ext uri="{BB962C8B-B14F-4D97-AF65-F5344CB8AC3E}">
        <p14:creationId xmlns:p14="http://schemas.microsoft.com/office/powerpoint/2010/main" val="307965216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C3DD6F9-71A2-6D3C-73C6-B2EA769C0671}"/>
              </a:ext>
            </a:extLst>
          </p:cNvPr>
          <p:cNvGrpSpPr/>
          <p:nvPr/>
        </p:nvGrpSpPr>
        <p:grpSpPr>
          <a:xfrm>
            <a:off x="0" y="0"/>
            <a:ext cx="12192000" cy="6858000"/>
            <a:chOff x="-26063" y="280281"/>
            <a:chExt cx="12192000" cy="6858000"/>
          </a:xfrm>
        </p:grpSpPr>
        <p:pic>
          <p:nvPicPr>
            <p:cNvPr id="3" name="图片 2" descr="桌子上有许多窗户&#10;&#10;描述已自动生成">
              <a:extLst>
                <a:ext uri="{FF2B5EF4-FFF2-40B4-BE49-F238E27FC236}">
                  <a16:creationId xmlns:a16="http://schemas.microsoft.com/office/drawing/2014/main" id="{8EAA4883-AB0C-90C3-4BF6-2F83228EA159}"/>
                </a:ext>
              </a:extLst>
            </p:cNvPr>
            <p:cNvPicPr>
              <a:picLocks noChangeAspect="1"/>
            </p:cNvPicPr>
            <p:nvPr/>
          </p:nvPicPr>
          <p:blipFill rotWithShape="1">
            <a:blip r:embed="rId2">
              <a:extLst>
                <a:ext uri="{28A0092B-C50C-407E-A947-70E740481C1C}">
                  <a14:useLocalDpi xmlns:a14="http://schemas.microsoft.com/office/drawing/2010/main" val="0"/>
                </a:ext>
              </a:extLst>
            </a:blip>
            <a:srcRect l="183" r="183"/>
            <a:stretch/>
          </p:blipFill>
          <p:spPr>
            <a:xfrm>
              <a:off x="-26063" y="280281"/>
              <a:ext cx="12192000" cy="6858000"/>
            </a:xfrm>
            <a:prstGeom prst="rect">
              <a:avLst/>
            </a:prstGeom>
          </p:spPr>
        </p:pic>
        <p:sp>
          <p:nvSpPr>
            <p:cNvPr id="6" name="矩形 5">
              <a:extLst>
                <a:ext uri="{FF2B5EF4-FFF2-40B4-BE49-F238E27FC236}">
                  <a16:creationId xmlns:a16="http://schemas.microsoft.com/office/drawing/2014/main" id="{8CE4B1FA-1B3B-5DFD-02DB-E2A2FF62B892}"/>
                </a:ext>
              </a:extLst>
            </p:cNvPr>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a:extLst>
              <a:ext uri="{FF2B5EF4-FFF2-40B4-BE49-F238E27FC236}">
                <a16:creationId xmlns:a16="http://schemas.microsoft.com/office/drawing/2014/main" id="{2EABBA05-BABC-E13F-1077-47A1FB49F034}"/>
              </a:ext>
            </a:extLst>
          </p:cNvPr>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授权模块设计</a:t>
            </a:r>
          </a:p>
        </p:txBody>
      </p:sp>
      <p:grpSp>
        <p:nvGrpSpPr>
          <p:cNvPr id="11" name="组合 10">
            <a:extLst>
              <a:ext uri="{FF2B5EF4-FFF2-40B4-BE49-F238E27FC236}">
                <a16:creationId xmlns:a16="http://schemas.microsoft.com/office/drawing/2014/main" id="{2B2E962B-DC8D-4358-49E1-A0F89112AE2C}"/>
              </a:ext>
            </a:extLst>
          </p:cNvPr>
          <p:cNvGrpSpPr/>
          <p:nvPr/>
        </p:nvGrpSpPr>
        <p:grpSpPr>
          <a:xfrm>
            <a:off x="3900866" y="893386"/>
            <a:ext cx="4390268" cy="1323439"/>
            <a:chOff x="3850907" y="893386"/>
            <a:chExt cx="4390268" cy="1323439"/>
          </a:xfrm>
        </p:grpSpPr>
        <p:sp>
          <p:nvSpPr>
            <p:cNvPr id="7" name="文本框 6">
              <a:extLst>
                <a:ext uri="{FF2B5EF4-FFF2-40B4-BE49-F238E27FC236}">
                  <a16:creationId xmlns:a16="http://schemas.microsoft.com/office/drawing/2014/main" id="{9A217D7B-30BB-DC33-9E53-B1262FC0C93E}"/>
                </a:ext>
              </a:extLst>
            </p:cNvPr>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05</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45A902D0-5152-CD04-2675-3A505451A304}"/>
                </a:ext>
              </a:extLst>
            </p:cNvPr>
            <p:cNvCxnSpPr>
              <a:cxnSpLocks/>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28717B0C-1CBC-A23D-D6E9-6F5E0F5519C9}"/>
                </a:ext>
              </a:extLst>
            </p:cNvPr>
            <p:cNvCxnSpPr>
              <a:cxnSpLocks/>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250FF2C1-55AF-DEE6-0F89-2F68A52AAEE7}"/>
              </a:ext>
            </a:extLst>
          </p:cNvPr>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模块化的编码，模块化的测试</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a:extLst>
              <a:ext uri="{FF2B5EF4-FFF2-40B4-BE49-F238E27FC236}">
                <a16:creationId xmlns:a16="http://schemas.microsoft.com/office/drawing/2014/main" id="{DC7E4160-D20B-AD2B-6BAF-75F9E69FAB3F}"/>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extLst>
      <p:ext uri="{BB962C8B-B14F-4D97-AF65-F5344CB8AC3E}">
        <p14:creationId xmlns:p14="http://schemas.microsoft.com/office/powerpoint/2010/main" val="3324751033"/>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授权模块设计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分析需求</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947382"/>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授权（</a:t>
            </a:r>
            <a:r>
              <a:rPr lang="en-US" altLang="zh-CN" dirty="0">
                <a:latin typeface="微软雅黑" panose="020B0503020204020204" pitchFamily="34" charset="-122"/>
                <a:ea typeface="微软雅黑" panose="020B0503020204020204" pitchFamily="34" charset="-122"/>
              </a:rPr>
              <a:t>Authorization</a:t>
            </a:r>
            <a:r>
              <a:rPr lang="zh-CN" altLang="en-US" dirty="0">
                <a:latin typeface="微软雅黑" panose="020B0503020204020204" pitchFamily="34" charset="-122"/>
                <a:ea typeface="微软雅黑" panose="020B0503020204020204" pitchFamily="34" charset="-122"/>
              </a:rPr>
              <a:t>）包含有一个主要过程：授权。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其输入和输出是：</a:t>
            </a:r>
          </a:p>
        </p:txBody>
      </p:sp>
      <p:sp>
        <p:nvSpPr>
          <p:cNvPr id="2" name="文本框 1">
            <a:extLst>
              <a:ext uri="{FF2B5EF4-FFF2-40B4-BE49-F238E27FC236}">
                <a16:creationId xmlns:a16="http://schemas.microsoft.com/office/drawing/2014/main" id="{97A9CD5D-DA58-9793-6E44-F8AA2910E5CC}"/>
              </a:ext>
            </a:extLst>
          </p:cNvPr>
          <p:cNvSpPr txBox="1"/>
          <p:nvPr/>
        </p:nvSpPr>
        <p:spPr>
          <a:xfrm>
            <a:off x="564975" y="2967335"/>
            <a:ext cx="4198585" cy="923330"/>
          </a:xfrm>
          <a:prstGeom prst="rect">
            <a:avLst/>
          </a:prstGeom>
          <a:noFill/>
        </p:spPr>
        <p:txBody>
          <a:bodyPr wrap="none" rtlCol="0">
            <a:spAutoFit/>
          </a:bodyPr>
          <a:lstStyle/>
          <a:p>
            <a:r>
              <a:rPr lang="zh-CN" altLang="en-US" dirty="0"/>
              <a:t>授权：</a:t>
            </a:r>
            <a:endParaRPr lang="en-US" altLang="zh-CN" dirty="0"/>
          </a:p>
          <a:p>
            <a:r>
              <a:rPr lang="zh-CN" altLang="en-US" dirty="0"/>
              <a:t>输入：用户主体</a:t>
            </a:r>
            <a:endParaRPr lang="en-US" altLang="zh-CN" dirty="0"/>
          </a:p>
          <a:p>
            <a:r>
              <a:rPr lang="zh-CN" altLang="en-US" dirty="0"/>
              <a:t>输出：所有可进行的操作</a:t>
            </a:r>
            <a:r>
              <a:rPr lang="en-US" altLang="zh-CN" dirty="0"/>
              <a:t>/</a:t>
            </a:r>
            <a:r>
              <a:rPr lang="zh-CN" altLang="en-US" dirty="0"/>
              <a:t>可访问的资源</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516695" y="4145913"/>
            <a:ext cx="5262979" cy="1477328"/>
          </a:xfrm>
          <a:prstGeom prst="rect">
            <a:avLst/>
          </a:prstGeom>
          <a:noFill/>
        </p:spPr>
        <p:txBody>
          <a:bodyPr wrap="none" rtlCol="0">
            <a:spAutoFit/>
          </a:bodyPr>
          <a:lstStyle/>
          <a:p>
            <a:r>
              <a:rPr lang="zh-CN" altLang="en-US" dirty="0"/>
              <a:t>整理上述三个主要过程，得到以下名词和动词表：</a:t>
            </a:r>
            <a:endParaRPr lang="en-US" altLang="zh-CN" dirty="0"/>
          </a:p>
          <a:p>
            <a:endParaRPr lang="en-US" altLang="zh-CN" dirty="0"/>
          </a:p>
          <a:p>
            <a:r>
              <a:rPr lang="zh-CN" altLang="en-US" dirty="0"/>
              <a:t>名词：操作，资源，用户主体</a:t>
            </a:r>
            <a:endParaRPr lang="en-US" altLang="zh-CN" dirty="0"/>
          </a:p>
          <a:p>
            <a:endParaRPr lang="en-US" altLang="zh-CN" dirty="0"/>
          </a:p>
          <a:p>
            <a:r>
              <a:rPr lang="zh-CN" altLang="en-US" dirty="0"/>
              <a:t>动词：授权</a:t>
            </a:r>
          </a:p>
        </p:txBody>
      </p:sp>
    </p:spTree>
    <p:extLst>
      <p:ext uri="{BB962C8B-B14F-4D97-AF65-F5344CB8AC3E}">
        <p14:creationId xmlns:p14="http://schemas.microsoft.com/office/powerpoint/2010/main" val="1218417321"/>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准备工作</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1038628" y="1255154"/>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可行性分析</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1038628" y="1904804"/>
            <a:ext cx="10685894"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在每个项目开始前，或者说在参与任何一个团队前。个人都需要对该项目进行可行性评估。内容包括：</a:t>
            </a:r>
          </a:p>
        </p:txBody>
      </p:sp>
      <p:sp>
        <p:nvSpPr>
          <p:cNvPr id="2" name="文本框 1">
            <a:extLst>
              <a:ext uri="{FF2B5EF4-FFF2-40B4-BE49-F238E27FC236}">
                <a16:creationId xmlns:a16="http://schemas.microsoft.com/office/drawing/2014/main" id="{09B3DA04-6D0B-5B82-A91D-8AA00E743BA8}"/>
              </a:ext>
            </a:extLst>
          </p:cNvPr>
          <p:cNvSpPr txBox="1"/>
          <p:nvPr/>
        </p:nvSpPr>
        <p:spPr>
          <a:xfrm>
            <a:off x="1038628" y="2506359"/>
            <a:ext cx="10685894" cy="3782895"/>
          </a:xfrm>
          <a:prstGeom prst="rect">
            <a:avLst/>
          </a:prstGeom>
          <a:noFill/>
        </p:spPr>
        <p:txBody>
          <a:bodyPr wrap="square" rtlCol="0">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项目是否可行：</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该项目是否是符合科学，例如要开发一个戴森球的管理软件，这是不科学的；</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我是否拥有足够的能力参与团队，比如该团队需要我担任管理者，我是否有能力管理团队；</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团队是否可行：</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参与者是否与其它团队成员有矛盾；</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该团队是否有人带飞，或者有很多人在滑水；</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资源是否可行：</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团队的资源是否足够完成项目，例如给团队</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元，要求开发一个类支付宝的软件；</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项目的时间是否太紧张，无法完成开发？</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9255831"/>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资源</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899757"/>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资源（</a:t>
            </a:r>
            <a:r>
              <a:rPr lang="en-US" altLang="zh-CN" dirty="0">
                <a:latin typeface="微软雅黑" panose="020B0503020204020204" pitchFamily="34" charset="-122"/>
                <a:ea typeface="微软雅黑" panose="020B0503020204020204" pitchFamily="34" charset="-122"/>
              </a:rPr>
              <a:t>Resources</a:t>
            </a:r>
            <a:r>
              <a:rPr lang="zh-CN" altLang="en-US" dirty="0">
                <a:latin typeface="微软雅黑" panose="020B0503020204020204" pitchFamily="34" charset="-122"/>
                <a:ea typeface="微软雅黑" panose="020B0503020204020204" pitchFamily="34" charset="-122"/>
              </a:rPr>
              <a:t>）是系统中所有可访问内容和可操作内容的集合。其主流结构是：</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466847" y="2358665"/>
            <a:ext cx="11208458" cy="2585323"/>
          </a:xfrm>
          <a:prstGeom prst="rect">
            <a:avLst/>
          </a:prstGeom>
          <a:noFill/>
        </p:spPr>
        <p:txBody>
          <a:bodyPr wrap="square" rtlCol="0">
            <a:spAutoFit/>
          </a:bodyPr>
          <a:lstStyle/>
          <a:p>
            <a:r>
              <a:rPr lang="zh-CN" altLang="en-US" dirty="0"/>
              <a:t>名称（</a:t>
            </a:r>
            <a:r>
              <a:rPr lang="en-US" altLang="zh-CN" dirty="0"/>
              <a:t>Name</a:t>
            </a:r>
            <a:r>
              <a:rPr lang="zh-CN" altLang="en-US" dirty="0"/>
              <a:t>）：资源的名称，可以是接口（指可操作的内容，也可称功能）的名字，也可以是可访问内容的</a:t>
            </a:r>
            <a:endParaRPr lang="en-US" altLang="zh-CN" dirty="0"/>
          </a:p>
          <a:p>
            <a:r>
              <a:rPr lang="en-US" altLang="zh-CN" dirty="0"/>
              <a:t>                                </a:t>
            </a:r>
            <a:r>
              <a:rPr lang="zh-CN" altLang="en-US" dirty="0"/>
              <a:t>名称。此字段必须唯一，模块使用此字段识别资源。字符串类型。</a:t>
            </a:r>
            <a:endParaRPr lang="en-US" altLang="zh-CN" dirty="0"/>
          </a:p>
          <a:p>
            <a:endParaRPr lang="en-US" altLang="zh-CN" dirty="0"/>
          </a:p>
          <a:p>
            <a:r>
              <a:rPr lang="zh-CN" altLang="en-US" dirty="0"/>
              <a:t>显示名称（</a:t>
            </a:r>
            <a:r>
              <a:rPr lang="en-US" altLang="zh-CN" dirty="0"/>
              <a:t>DisplayName</a:t>
            </a:r>
            <a:r>
              <a:rPr lang="zh-CN" altLang="en-US" dirty="0"/>
              <a:t>）：显示给用户看的名称。这个名称可以重复，但最好不要重复。字符串类型。</a:t>
            </a:r>
            <a:endParaRPr lang="en-US" altLang="zh-CN" dirty="0"/>
          </a:p>
          <a:p>
            <a:endParaRPr lang="en-US" altLang="zh-CN" dirty="0"/>
          </a:p>
          <a:p>
            <a:r>
              <a:rPr lang="zh-CN" altLang="en-US" dirty="0"/>
              <a:t>排序号（</a:t>
            </a:r>
            <a:r>
              <a:rPr lang="en-US" altLang="zh-CN" dirty="0" err="1"/>
              <a:t>DisplayOrder</a:t>
            </a:r>
            <a:r>
              <a:rPr lang="zh-CN" altLang="en-US" dirty="0"/>
              <a:t>）：资源按照此编号正序或者倒序显示。整型。</a:t>
            </a:r>
            <a:endParaRPr lang="en-US" altLang="zh-CN" dirty="0"/>
          </a:p>
          <a:p>
            <a:endParaRPr lang="en-US" altLang="zh-CN" dirty="0"/>
          </a:p>
          <a:p>
            <a:r>
              <a:rPr lang="zh-CN" altLang="en-US" dirty="0"/>
              <a:t>资源的类型（</a:t>
            </a:r>
            <a:r>
              <a:rPr lang="en-US" altLang="zh-CN" dirty="0"/>
              <a:t>Type</a:t>
            </a:r>
            <a:r>
              <a:rPr lang="zh-CN" altLang="en-US" dirty="0"/>
              <a:t>）：枚举值，一般分为 </a:t>
            </a:r>
            <a:r>
              <a:rPr lang="en-US" altLang="zh-CN" dirty="0"/>
              <a:t>Api</a:t>
            </a:r>
            <a:r>
              <a:rPr lang="zh-CN" altLang="en-US" dirty="0"/>
              <a:t>和</a:t>
            </a:r>
            <a:r>
              <a:rPr lang="en-US" altLang="zh-CN" dirty="0"/>
              <a:t>Resource</a:t>
            </a:r>
            <a:r>
              <a:rPr lang="zh-CN" altLang="en-US" dirty="0"/>
              <a:t>两种。</a:t>
            </a:r>
            <a:endParaRPr lang="en-US" altLang="zh-CN" dirty="0"/>
          </a:p>
          <a:p>
            <a:endParaRPr lang="en-US" altLang="zh-CN" dirty="0"/>
          </a:p>
        </p:txBody>
      </p:sp>
      <p:sp>
        <p:nvSpPr>
          <p:cNvPr id="2" name="文本框 1">
            <a:extLst>
              <a:ext uri="{FF2B5EF4-FFF2-40B4-BE49-F238E27FC236}">
                <a16:creationId xmlns:a16="http://schemas.microsoft.com/office/drawing/2014/main" id="{78DBC9B1-5143-B2AA-C229-25C9480E6BDE}"/>
              </a:ext>
            </a:extLst>
          </p:cNvPr>
          <p:cNvSpPr txBox="1"/>
          <p:nvPr/>
        </p:nvSpPr>
        <p:spPr>
          <a:xfrm>
            <a:off x="439503" y="4780897"/>
            <a:ext cx="11228295"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一般而言，模块内会维护一个资源管理器（</a:t>
            </a:r>
            <a:r>
              <a:rPr lang="en-US" altLang="zh-CN" dirty="0" err="1">
                <a:latin typeface="微软雅黑" panose="020B0503020204020204" pitchFamily="34" charset="-122"/>
                <a:ea typeface="微软雅黑" panose="020B0503020204020204" pitchFamily="34" charset="-122"/>
              </a:rPr>
              <a:t>ResourceManager</a:t>
            </a:r>
            <a:r>
              <a:rPr lang="zh-CN" altLang="en-US" dirty="0">
                <a:latin typeface="微软雅黑" panose="020B0503020204020204" pitchFamily="34" charset="-122"/>
                <a:ea typeface="微软雅黑" panose="020B0503020204020204" pitchFamily="34" charset="-122"/>
              </a:rPr>
              <a:t>）用以保存所有的资源。授权的过程就是将用户主体可以访问的资源名称全部写入主体的声明（</a:t>
            </a:r>
            <a:r>
              <a:rPr lang="en-US" altLang="zh-CN" dirty="0">
                <a:latin typeface="微软雅黑" panose="020B0503020204020204" pitchFamily="34" charset="-122"/>
                <a:ea typeface="微软雅黑" panose="020B0503020204020204" pitchFamily="34" charset="-122"/>
              </a:rPr>
              <a:t>Claims</a:t>
            </a:r>
            <a:r>
              <a:rPr lang="zh-CN" altLang="en-US" dirty="0">
                <a:latin typeface="微软雅黑" panose="020B0503020204020204" pitchFamily="34" charset="-122"/>
                <a:ea typeface="微软雅黑" panose="020B0503020204020204" pitchFamily="34" charset="-122"/>
              </a:rPr>
              <a:t>）中。可以考虑用逗号分隔资源，也可以用数组保存，方式多种多样。</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在本次实验的身份验证中，没有为用户主体加入声明字段，请在制作时自行增加。</a:t>
            </a:r>
          </a:p>
        </p:txBody>
      </p:sp>
    </p:spTree>
    <p:extLst>
      <p:ext uri="{BB962C8B-B14F-4D97-AF65-F5344CB8AC3E}">
        <p14:creationId xmlns:p14="http://schemas.microsoft.com/office/powerpoint/2010/main" val="747797489"/>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角色</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899757"/>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角色（</a:t>
            </a:r>
            <a:r>
              <a:rPr lang="en-US" altLang="zh-CN" dirty="0">
                <a:latin typeface="微软雅黑" panose="020B0503020204020204" pitchFamily="34" charset="-122"/>
                <a:ea typeface="微软雅黑" panose="020B0503020204020204" pitchFamily="34" charset="-122"/>
              </a:rPr>
              <a:t>Role</a:t>
            </a:r>
            <a:r>
              <a:rPr lang="zh-CN" altLang="en-US" dirty="0">
                <a:latin typeface="微软雅黑" panose="020B0503020204020204" pitchFamily="34" charset="-122"/>
                <a:ea typeface="微软雅黑" panose="020B0503020204020204" pitchFamily="34" charset="-122"/>
              </a:rPr>
              <a:t>）是一种访问策略，如果用户主体身处某个角色，则意味着他可以访问这个角色所允许访问的所有资源：</a:t>
            </a:r>
          </a:p>
        </p:txBody>
      </p:sp>
      <p:sp>
        <p:nvSpPr>
          <p:cNvPr id="15" name="文本框 14">
            <a:extLst>
              <a:ext uri="{FF2B5EF4-FFF2-40B4-BE49-F238E27FC236}">
                <a16:creationId xmlns:a16="http://schemas.microsoft.com/office/drawing/2014/main" id="{EDF8323B-369A-461A-D7C0-6712268E29A6}"/>
              </a:ext>
            </a:extLst>
          </p:cNvPr>
          <p:cNvSpPr txBox="1"/>
          <p:nvPr/>
        </p:nvSpPr>
        <p:spPr>
          <a:xfrm>
            <a:off x="496858" y="2774164"/>
            <a:ext cx="11208458" cy="1477328"/>
          </a:xfrm>
          <a:prstGeom prst="rect">
            <a:avLst/>
          </a:prstGeom>
          <a:noFill/>
        </p:spPr>
        <p:txBody>
          <a:bodyPr wrap="square" rtlCol="0">
            <a:spAutoFit/>
          </a:bodyPr>
          <a:lstStyle/>
          <a:p>
            <a:r>
              <a:rPr lang="zh-CN" altLang="en-US" dirty="0"/>
              <a:t>名称（</a:t>
            </a:r>
            <a:r>
              <a:rPr lang="en-US" altLang="zh-CN" dirty="0"/>
              <a:t>Name</a:t>
            </a:r>
            <a:r>
              <a:rPr lang="zh-CN" altLang="en-US" dirty="0"/>
              <a:t>）：角色的名称。</a:t>
            </a:r>
            <a:endParaRPr lang="en-US" altLang="zh-CN" dirty="0"/>
          </a:p>
          <a:p>
            <a:endParaRPr lang="en-US" altLang="zh-CN" dirty="0"/>
          </a:p>
          <a:p>
            <a:r>
              <a:rPr lang="zh-CN" altLang="en-US" dirty="0"/>
              <a:t>排序号（</a:t>
            </a:r>
            <a:r>
              <a:rPr lang="en-US" altLang="zh-CN" dirty="0" err="1"/>
              <a:t>DisplayOrder</a:t>
            </a:r>
            <a:r>
              <a:rPr lang="zh-CN" altLang="en-US" dirty="0"/>
              <a:t>）：角色的排序号。</a:t>
            </a:r>
            <a:endParaRPr lang="en-US" altLang="zh-CN" dirty="0"/>
          </a:p>
          <a:p>
            <a:endParaRPr lang="en-US" altLang="zh-CN" dirty="0"/>
          </a:p>
          <a:p>
            <a:r>
              <a:rPr lang="zh-CN" altLang="en-US" dirty="0"/>
              <a:t>允许访问资源（</a:t>
            </a:r>
            <a:r>
              <a:rPr lang="en-US" altLang="zh-CN" dirty="0" err="1"/>
              <a:t>AllowAccess</a:t>
            </a:r>
            <a:r>
              <a:rPr lang="zh-CN" altLang="en-US" dirty="0"/>
              <a:t>）：资源的数组。在这个数组里的资源都是此角色允许访问的资源</a:t>
            </a:r>
            <a:endParaRPr lang="en-US" altLang="zh-CN" dirty="0"/>
          </a:p>
        </p:txBody>
      </p:sp>
      <p:sp>
        <p:nvSpPr>
          <p:cNvPr id="3" name="文本框 2">
            <a:extLst>
              <a:ext uri="{FF2B5EF4-FFF2-40B4-BE49-F238E27FC236}">
                <a16:creationId xmlns:a16="http://schemas.microsoft.com/office/drawing/2014/main" id="{5A3F5278-DD1E-3532-0844-39E7F5AD2E36}"/>
              </a:ext>
            </a:extLst>
          </p:cNvPr>
          <p:cNvSpPr txBox="1"/>
          <p:nvPr/>
        </p:nvSpPr>
        <p:spPr>
          <a:xfrm>
            <a:off x="539785" y="4500082"/>
            <a:ext cx="11228295"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本模块中，应当维护一个角色列表。同时也需要持久化保存用户与角色的关系。一个用户可以同时处理多个角色当中。对于现今大部分系统而言，如果用户同时处于多个角色，那么允许访问资源的集合应当是其身处的每个角色的“允许访问资源”的交集。</a:t>
            </a:r>
          </a:p>
        </p:txBody>
      </p:sp>
    </p:spTree>
    <p:extLst>
      <p:ext uri="{BB962C8B-B14F-4D97-AF65-F5344CB8AC3E}">
        <p14:creationId xmlns:p14="http://schemas.microsoft.com/office/powerpoint/2010/main" val="2467744558"/>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授权的过程</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899757"/>
            <a:ext cx="11228295" cy="212090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授权（</a:t>
            </a:r>
            <a:r>
              <a:rPr lang="en-US" altLang="zh-CN" dirty="0">
                <a:latin typeface="微软雅黑" panose="020B0503020204020204" pitchFamily="34" charset="-122"/>
                <a:ea typeface="微软雅黑" panose="020B0503020204020204" pitchFamily="34" charset="-122"/>
              </a:rPr>
              <a:t>Authorize</a:t>
            </a:r>
            <a:r>
              <a:rPr lang="zh-CN" altLang="en-US" dirty="0">
                <a:latin typeface="微软雅黑" panose="020B0503020204020204" pitchFamily="34" charset="-122"/>
                <a:ea typeface="微软雅黑" panose="020B0503020204020204" pitchFamily="34" charset="-122"/>
              </a:rPr>
              <a:t>）过程是：</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从</a:t>
            </a:r>
            <a:r>
              <a:rPr lang="en-US" altLang="zh-CN" dirty="0" err="1">
                <a:latin typeface="微软雅黑" panose="020B0503020204020204" pitchFamily="34" charset="-122"/>
                <a:ea typeface="微软雅黑" panose="020B0503020204020204" pitchFamily="34" charset="-122"/>
              </a:rPr>
              <a:t>HttpContext.Features</a:t>
            </a:r>
            <a:r>
              <a:rPr lang="zh-CN" altLang="en-US" dirty="0">
                <a:latin typeface="微软雅黑" panose="020B0503020204020204" pitchFamily="34" charset="-122"/>
                <a:ea typeface="微软雅黑" panose="020B0503020204020204" pitchFamily="34" charset="-122"/>
              </a:rPr>
              <a:t>中读出用户主体</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查询该用户身处哪些角色中</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将所有角色的“可访问资源”做交集处理生成最终的可访问资源集合</a:t>
            </a:r>
            <a:r>
              <a:rPr lang="en-US" altLang="zh-CN" dirty="0">
                <a:latin typeface="微软雅黑" panose="020B0503020204020204" pitchFamily="34" charset="-122"/>
                <a:ea typeface="微软雅黑" panose="020B0503020204020204" pitchFamily="34" charset="-122"/>
              </a:rPr>
              <a:t>U</a:t>
            </a: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将集合</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保存至用户主体的声明（</a:t>
            </a:r>
            <a:r>
              <a:rPr lang="en-US" altLang="zh-CN" dirty="0">
                <a:latin typeface="微软雅黑" panose="020B0503020204020204" pitchFamily="34" charset="-122"/>
                <a:ea typeface="微软雅黑" panose="020B0503020204020204" pitchFamily="34" charset="-122"/>
              </a:rPr>
              <a:t>Claims</a:t>
            </a:r>
            <a:r>
              <a:rPr lang="zh-CN" altLang="en-US" dirty="0">
                <a:latin typeface="微软雅黑" panose="020B0503020204020204" pitchFamily="34" charset="-122"/>
                <a:ea typeface="微软雅黑" panose="020B0503020204020204" pitchFamily="34" charset="-122"/>
              </a:rPr>
              <a:t>）字段中</a:t>
            </a:r>
          </a:p>
        </p:txBody>
      </p:sp>
    </p:spTree>
    <p:extLst>
      <p:ext uri="{BB962C8B-B14F-4D97-AF65-F5344CB8AC3E}">
        <p14:creationId xmlns:p14="http://schemas.microsoft.com/office/powerpoint/2010/main" val="4162612851"/>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516695" y="1234759"/>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授权的使用</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496858" y="1899757"/>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授权中间件应当直接接在身份验证中间件之后。在其后所有中间件需要调用资源时，都可以读取用户主体的声明获取该用户的可访问资源列表。通过判断资源是否位于列表中，即可决定用户是否可以访问此资源。</a:t>
            </a:r>
          </a:p>
        </p:txBody>
      </p:sp>
      <p:grpSp>
        <p:nvGrpSpPr>
          <p:cNvPr id="2" name="组合 1">
            <a:extLst>
              <a:ext uri="{FF2B5EF4-FFF2-40B4-BE49-F238E27FC236}">
                <a16:creationId xmlns:a16="http://schemas.microsoft.com/office/drawing/2014/main" id="{DDC20B76-32B9-6580-400F-55B3A471882B}"/>
              </a:ext>
            </a:extLst>
          </p:cNvPr>
          <p:cNvGrpSpPr/>
          <p:nvPr/>
        </p:nvGrpSpPr>
        <p:grpSpPr>
          <a:xfrm>
            <a:off x="496858" y="3022975"/>
            <a:ext cx="2572790" cy="544010"/>
            <a:chOff x="1037996" y="1888516"/>
            <a:chExt cx="10113480" cy="544010"/>
          </a:xfrm>
        </p:grpSpPr>
        <p:sp>
          <p:nvSpPr>
            <p:cNvPr id="3" name="矩形: 圆角 2">
              <a:extLst>
                <a:ext uri="{FF2B5EF4-FFF2-40B4-BE49-F238E27FC236}">
                  <a16:creationId xmlns:a16="http://schemas.microsoft.com/office/drawing/2014/main" id="{8DCCD453-9BB2-A374-DBE0-411031C5651C}"/>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34755ED-18D6-24B0-D318-9CFD03FFFEDE}"/>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作业</a:t>
              </a:r>
            </a:p>
          </p:txBody>
        </p:sp>
      </p:grpSp>
      <p:sp>
        <p:nvSpPr>
          <p:cNvPr id="15" name="文本框 14">
            <a:extLst>
              <a:ext uri="{FF2B5EF4-FFF2-40B4-BE49-F238E27FC236}">
                <a16:creationId xmlns:a16="http://schemas.microsoft.com/office/drawing/2014/main" id="{594B88BE-CD7C-35D0-56A6-4EE6BB2DCA89}"/>
              </a:ext>
            </a:extLst>
          </p:cNvPr>
          <p:cNvSpPr txBox="1"/>
          <p:nvPr/>
        </p:nvSpPr>
        <p:spPr>
          <a:xfrm>
            <a:off x="516695" y="3813296"/>
            <a:ext cx="11228295"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为本实验中“新建用户”接口添加权限，权限名称自拟。</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请注意：在本次实验过后，后续所有实验都默认已经存在用户验证和授权模块。所有功能都要求有权限验证，这将是默认功能，不会在需求中出现！</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6825886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D6FE05D0-247D-6169-3C18-6BF8A4E8BCD9}"/>
              </a:ext>
            </a:extLst>
          </p:cNvPr>
          <p:cNvGrpSpPr/>
          <p:nvPr/>
        </p:nvGrpSpPr>
        <p:grpSpPr>
          <a:xfrm>
            <a:off x="-1" y="-1"/>
            <a:ext cx="12192001" cy="6858001"/>
            <a:chOff x="-1" y="-1"/>
            <a:chExt cx="12192001" cy="6858001"/>
          </a:xfrm>
        </p:grpSpPr>
        <p:pic>
          <p:nvPicPr>
            <p:cNvPr id="5" name="图片 4">
              <a:extLst>
                <a:ext uri="{FF2B5EF4-FFF2-40B4-BE49-F238E27FC236}">
                  <a16:creationId xmlns:a16="http://schemas.microsoft.com/office/drawing/2014/main" id="{EB465087-4103-6287-DF57-18D4E709B0F9}"/>
                </a:ext>
              </a:extLst>
            </p:cNvPr>
            <p:cNvPicPr>
              <a:picLocks noChangeAspect="1"/>
            </p:cNvPicPr>
            <p:nvPr/>
          </p:nvPicPr>
          <p:blipFill rotWithShape="1">
            <a:blip r:embed="rId2">
              <a:extLst>
                <a:ext uri="{28A0092B-C50C-407E-A947-70E740481C1C}">
                  <a14:useLocalDpi xmlns:a14="http://schemas.microsoft.com/office/drawing/2010/main" val="0"/>
                </a:ext>
              </a:extLst>
            </a:blip>
            <a:srcRect l="183" r="183"/>
            <a:stretch/>
          </p:blipFill>
          <p:spPr>
            <a:xfrm>
              <a:off x="0" y="0"/>
              <a:ext cx="12192000" cy="6858000"/>
            </a:xfrm>
            <a:prstGeom prst="rect">
              <a:avLst/>
            </a:prstGeom>
          </p:spPr>
        </p:pic>
        <p:pic>
          <p:nvPicPr>
            <p:cNvPr id="8" name="图片 7">
              <a:extLst>
                <a:ext uri="{FF2B5EF4-FFF2-40B4-BE49-F238E27FC236}">
                  <a16:creationId xmlns:a16="http://schemas.microsoft.com/office/drawing/2014/main" id="{CC7048B4-F356-C642-BAEF-2D2FD5D71370}"/>
                </a:ext>
              </a:extLst>
            </p:cNvPr>
            <p:cNvPicPr>
              <a:picLocks noChangeAspect="1"/>
            </p:cNvPicPr>
            <p:nvPr/>
          </p:nvPicPr>
          <p:blipFill rotWithShape="1">
            <a:blip r:embed="rId3"/>
            <a:srcRect l="43014" t="48307" b="17197"/>
            <a:stretch/>
          </p:blipFill>
          <p:spPr>
            <a:xfrm>
              <a:off x="-1" y="-1"/>
              <a:ext cx="11623793" cy="6858001"/>
            </a:xfrm>
            <a:prstGeom prst="rect">
              <a:avLst/>
            </a:prstGeom>
          </p:spPr>
        </p:pic>
      </p:grpSp>
      <p:sp>
        <p:nvSpPr>
          <p:cNvPr id="4" name="文本框 3">
            <a:extLst>
              <a:ext uri="{FF2B5EF4-FFF2-40B4-BE49-F238E27FC236}">
                <a16:creationId xmlns:a16="http://schemas.microsoft.com/office/drawing/2014/main" id="{1341F519-7622-0DAD-2FCC-FBA2BF221379}"/>
              </a:ext>
            </a:extLst>
          </p:cNvPr>
          <p:cNvSpPr txBox="1"/>
          <p:nvPr/>
        </p:nvSpPr>
        <p:spPr>
          <a:xfrm>
            <a:off x="1051034" y="2072804"/>
            <a:ext cx="9540766" cy="1631216"/>
          </a:xfrm>
          <a:prstGeom prst="rect">
            <a:avLst/>
          </a:prstGeom>
          <a:noFill/>
        </p:spPr>
        <p:txBody>
          <a:bodyPr wrap="square" rtlCol="0">
            <a:spAutoFit/>
          </a:bodyPr>
          <a:lstStyle/>
          <a:p>
            <a:r>
              <a:rPr lang="zh-CN" altLang="en-US" sz="100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身份验证与授权</a:t>
            </a:r>
          </a:p>
        </p:txBody>
      </p:sp>
      <p:grpSp>
        <p:nvGrpSpPr>
          <p:cNvPr id="20" name="组合 19">
            <a:extLst>
              <a:ext uri="{FF2B5EF4-FFF2-40B4-BE49-F238E27FC236}">
                <a16:creationId xmlns:a16="http://schemas.microsoft.com/office/drawing/2014/main" id="{3CD62D41-3AA4-C1C7-1682-79C7AF103795}"/>
              </a:ext>
            </a:extLst>
          </p:cNvPr>
          <p:cNvGrpSpPr/>
          <p:nvPr/>
        </p:nvGrpSpPr>
        <p:grpSpPr>
          <a:xfrm>
            <a:off x="1051034" y="3747543"/>
            <a:ext cx="4960883" cy="543004"/>
            <a:chOff x="1066799" y="3335313"/>
            <a:chExt cx="4960883" cy="543004"/>
          </a:xfrm>
        </p:grpSpPr>
        <p:sp>
          <p:nvSpPr>
            <p:cNvPr id="19" name="矩形: 圆角 18">
              <a:extLst>
                <a:ext uri="{FF2B5EF4-FFF2-40B4-BE49-F238E27FC236}">
                  <a16:creationId xmlns:a16="http://schemas.microsoft.com/office/drawing/2014/main" id="{261B3888-3644-E0A7-82C6-A72B31E4AC92}"/>
                </a:ext>
              </a:extLst>
            </p:cNvPr>
            <p:cNvSpPr/>
            <p:nvPr/>
          </p:nvSpPr>
          <p:spPr>
            <a:xfrm>
              <a:off x="1066799" y="3335313"/>
              <a:ext cx="4960883" cy="543004"/>
            </a:xfrm>
            <a:prstGeom prst="roundRect">
              <a:avLst/>
            </a:prstGeom>
            <a:solidFill>
              <a:srgbClr val="FEFBED"/>
            </a:solidFill>
            <a:ln>
              <a:solidFill>
                <a:srgbClr val="F9633E"/>
              </a:solidFill>
            </a:ln>
            <a:effectLst>
              <a:outerShdw blurRad="50800" dist="38100" dir="5400000" algn="t"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2258B8F-FDF5-BDD7-1555-1CB97573F397}"/>
                </a:ext>
              </a:extLst>
            </p:cNvPr>
            <p:cNvSpPr txBox="1"/>
            <p:nvPr/>
          </p:nvSpPr>
          <p:spPr>
            <a:xfrm>
              <a:off x="1066799" y="3375983"/>
              <a:ext cx="4960883" cy="461665"/>
            </a:xfrm>
            <a:prstGeom prst="rect">
              <a:avLst/>
            </a:prstGeom>
            <a:noFill/>
          </p:spPr>
          <p:txBody>
            <a:bodyPr wrap="square">
              <a:spAutoFit/>
            </a:bodyPr>
            <a:lstStyle/>
            <a:p>
              <a:pPr algn="ct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.NET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平台技术</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实验三</a:t>
              </a:r>
            </a:p>
          </p:txBody>
        </p:sp>
      </p:grpSp>
      <p:grpSp>
        <p:nvGrpSpPr>
          <p:cNvPr id="18" name="组合 17">
            <a:extLst>
              <a:ext uri="{FF2B5EF4-FFF2-40B4-BE49-F238E27FC236}">
                <a16:creationId xmlns:a16="http://schemas.microsoft.com/office/drawing/2014/main" id="{66E86D91-BD3C-653D-FD07-6EEDAFB42D81}"/>
              </a:ext>
            </a:extLst>
          </p:cNvPr>
          <p:cNvGrpSpPr/>
          <p:nvPr/>
        </p:nvGrpSpPr>
        <p:grpSpPr>
          <a:xfrm>
            <a:off x="1051034" y="1075111"/>
            <a:ext cx="1545020" cy="1072055"/>
            <a:chOff x="1051034" y="662946"/>
            <a:chExt cx="1545020" cy="1072055"/>
          </a:xfrm>
        </p:grpSpPr>
        <p:sp>
          <p:nvSpPr>
            <p:cNvPr id="9" name="任意多边形: 形状 8">
              <a:extLst>
                <a:ext uri="{FF2B5EF4-FFF2-40B4-BE49-F238E27FC236}">
                  <a16:creationId xmlns:a16="http://schemas.microsoft.com/office/drawing/2014/main" id="{D77A4490-8767-D402-623F-E9188957D069}"/>
                </a:ext>
              </a:extLst>
            </p:cNvPr>
            <p:cNvSpPr/>
            <p:nvPr/>
          </p:nvSpPr>
          <p:spPr>
            <a:xfrm>
              <a:off x="1051034" y="662946"/>
              <a:ext cx="1513490" cy="1072055"/>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5B8D8EB7-8744-352F-A87C-0C8A30D9B114}"/>
                </a:ext>
              </a:extLst>
            </p:cNvPr>
            <p:cNvSpPr txBox="1"/>
            <p:nvPr/>
          </p:nvSpPr>
          <p:spPr>
            <a:xfrm>
              <a:off x="1082564" y="708775"/>
              <a:ext cx="1513490" cy="769441"/>
            </a:xfrm>
            <a:prstGeom prst="rect">
              <a:avLst/>
            </a:prstGeom>
            <a:noFill/>
          </p:spPr>
          <p:txBody>
            <a:bodyPr wrap="square" rtlCol="0">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实验</a:t>
              </a:r>
            </a:p>
          </p:txBody>
        </p:sp>
      </p:grpSp>
      <p:sp>
        <p:nvSpPr>
          <p:cNvPr id="13" name="文本框 12">
            <a:extLst>
              <a:ext uri="{FF2B5EF4-FFF2-40B4-BE49-F238E27FC236}">
                <a16:creationId xmlns:a16="http://schemas.microsoft.com/office/drawing/2014/main" id="{1322E8FC-D1CD-EFDC-6F8C-05A06B8933E9}"/>
              </a:ext>
            </a:extLst>
          </p:cNvPr>
          <p:cNvSpPr txBox="1"/>
          <p:nvPr/>
        </p:nvSpPr>
        <p:spPr>
          <a:xfrm>
            <a:off x="2754338" y="1120940"/>
            <a:ext cx="1933904" cy="830997"/>
          </a:xfrm>
          <a:prstGeom prst="rect">
            <a:avLst/>
          </a:prstGeom>
          <a:noFill/>
        </p:spPr>
        <p:txBody>
          <a:bodyPr wrap="square">
            <a:spAutoFit/>
          </a:bodyPr>
          <a:lstStyle/>
          <a:p>
            <a:r>
              <a:rPr lang="en-US" altLang="zh-CN"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rPr>
              <a:t>2023-2024</a:t>
            </a:r>
          </a:p>
          <a:p>
            <a:r>
              <a:rPr lang="zh-CN" altLang="en-US"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rPr>
              <a:t>第一学期</a:t>
            </a:r>
          </a:p>
        </p:txBody>
      </p:sp>
      <p:cxnSp>
        <p:nvCxnSpPr>
          <p:cNvPr id="17" name="直接连接符 16">
            <a:extLst>
              <a:ext uri="{FF2B5EF4-FFF2-40B4-BE49-F238E27FC236}">
                <a16:creationId xmlns:a16="http://schemas.microsoft.com/office/drawing/2014/main" id="{E6AF7810-46E0-3480-8DA1-934953571161}"/>
              </a:ext>
            </a:extLst>
          </p:cNvPr>
          <p:cNvCxnSpPr/>
          <p:nvPr/>
        </p:nvCxnSpPr>
        <p:spPr>
          <a:xfrm>
            <a:off x="4277708" y="1778511"/>
            <a:ext cx="2511973"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24" name="图片 23" descr="图片包含 站, 黑暗, 男人, 大&#10;&#10;描述已自动生成">
            <a:extLst>
              <a:ext uri="{FF2B5EF4-FFF2-40B4-BE49-F238E27FC236}">
                <a16:creationId xmlns:a16="http://schemas.microsoft.com/office/drawing/2014/main" id="{9126D5F5-5A52-B468-965E-1D37375C748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7200"/>
                    </a14:imgEffect>
                  </a14:imgLayer>
                </a14:imgProps>
              </a:ext>
              <a:ext uri="{28A0092B-C50C-407E-A947-70E740481C1C}">
                <a14:useLocalDpi xmlns:a14="http://schemas.microsoft.com/office/drawing/2010/main" val="0"/>
              </a:ext>
            </a:extLst>
          </a:blip>
          <a:stretch>
            <a:fillRect/>
          </a:stretch>
        </p:blipFill>
        <p:spPr>
          <a:xfrm flipH="1">
            <a:off x="7352311" y="741799"/>
            <a:ext cx="1928648" cy="1928648"/>
          </a:xfrm>
          <a:prstGeom prst="rect">
            <a:avLst/>
          </a:prstGeom>
          <a:effectLst>
            <a:outerShdw blurRad="50800" dist="38100" dir="8100000" algn="tr" rotWithShape="0">
              <a:schemeClr val="bg1">
                <a:alpha val="40000"/>
              </a:schemeClr>
            </a:outerShdw>
          </a:effectLst>
        </p:spPr>
      </p:pic>
      <p:cxnSp>
        <p:nvCxnSpPr>
          <p:cNvPr id="25" name="直接连接符 24">
            <a:extLst>
              <a:ext uri="{FF2B5EF4-FFF2-40B4-BE49-F238E27FC236}">
                <a16:creationId xmlns:a16="http://schemas.microsoft.com/office/drawing/2014/main" id="{C275B7AF-8756-B8D5-05F5-B71D74ED236D}"/>
              </a:ext>
            </a:extLst>
          </p:cNvPr>
          <p:cNvCxnSpPr>
            <a:cxnSpLocks/>
          </p:cNvCxnSpPr>
          <p:nvPr/>
        </p:nvCxnSpPr>
        <p:spPr>
          <a:xfrm>
            <a:off x="8996855" y="551791"/>
            <a:ext cx="2785240" cy="0"/>
          </a:xfrm>
          <a:prstGeom prst="line">
            <a:avLst/>
          </a:prstGeom>
          <a:ln w="193675" cap="rnd">
            <a:gradFill flip="none" rotWithShape="1">
              <a:gsLst>
                <a:gs pos="0">
                  <a:srgbClr val="F9633E">
                    <a:lumMod val="100000"/>
                    <a:alpha val="0"/>
                  </a:srgbClr>
                </a:gs>
                <a:gs pos="100000">
                  <a:srgbClr val="FFE081">
                    <a:alpha val="8000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796313"/>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准备工作</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1038628" y="1255154"/>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人手召集</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1038628" y="1904804"/>
            <a:ext cx="10685894"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对于</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人左右的团队，建议有以下角色：</a:t>
            </a:r>
          </a:p>
        </p:txBody>
      </p:sp>
      <p:sp>
        <p:nvSpPr>
          <p:cNvPr id="2" name="文本框 1">
            <a:extLst>
              <a:ext uri="{FF2B5EF4-FFF2-40B4-BE49-F238E27FC236}">
                <a16:creationId xmlns:a16="http://schemas.microsoft.com/office/drawing/2014/main" id="{09B3DA04-6D0B-5B82-A91D-8AA00E743BA8}"/>
              </a:ext>
            </a:extLst>
          </p:cNvPr>
          <p:cNvSpPr txBox="1"/>
          <p:nvPr/>
        </p:nvSpPr>
        <p:spPr>
          <a:xfrm>
            <a:off x="1038628" y="2506359"/>
            <a:ext cx="10685894" cy="2120902"/>
          </a:xfrm>
          <a:prstGeom prst="rect">
            <a:avLst/>
          </a:prstGeom>
          <a:noFill/>
        </p:spPr>
        <p:txBody>
          <a:bodyPr wrap="square" rtlCol="0">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项目管理者（</a:t>
            </a:r>
            <a:r>
              <a:rPr lang="en-US" altLang="zh-CN" dirty="0">
                <a:latin typeface="微软雅黑" panose="020B0503020204020204" pitchFamily="34" charset="-122"/>
                <a:ea typeface="微软雅黑" panose="020B0503020204020204" pitchFamily="34" charset="-122"/>
              </a:rPr>
              <a:t>PM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名，负责管理和协调工作。主要任务有：调配团队资源，管理团队项目，沟通客户等；</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后端程序员</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名，负责编写服务器端代码（主要是</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前端程序员</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名，负责编写客户端代码（主要是</a:t>
            </a:r>
            <a:r>
              <a:rPr lang="en-US" altLang="zh-CN" dirty="0">
                <a:latin typeface="微软雅黑" panose="020B0503020204020204" pitchFamily="34" charset="-122"/>
                <a:ea typeface="微软雅黑" panose="020B0503020204020204" pitchFamily="34" charset="-122"/>
              </a:rPr>
              <a:t>H5+ES</a:t>
            </a:r>
            <a:r>
              <a:rPr lang="zh-CN" altLang="en-US" dirty="0">
                <a:latin typeface="微软雅黑" panose="020B0503020204020204" pitchFamily="34" charset="-122"/>
                <a:ea typeface="微软雅黑" panose="020B0503020204020204" pitchFamily="34" charset="-122"/>
              </a:rPr>
              <a:t>部分）；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测试员</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名，负责编写测试手册，创建测试用例，进行测试并且指导团队修改错误。</a:t>
            </a:r>
            <a:endParaRPr lang="en-US" altLang="zh-CN"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E5F4CC9-15B4-3BFF-2D82-685DB2A824C1}"/>
              </a:ext>
            </a:extLst>
          </p:cNvPr>
          <p:cNvSpPr txBox="1"/>
          <p:nvPr/>
        </p:nvSpPr>
        <p:spPr>
          <a:xfrm>
            <a:off x="943378" y="4758698"/>
            <a:ext cx="10685894"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对于学生团队，除</a:t>
            </a:r>
            <a:r>
              <a:rPr lang="en-US" altLang="zh-CN" dirty="0">
                <a:latin typeface="微软雅黑" panose="020B0503020204020204" pitchFamily="34" charset="-122"/>
                <a:ea typeface="微软雅黑" panose="020B0503020204020204" pitchFamily="34" charset="-122"/>
              </a:rPr>
              <a:t>PM</a:t>
            </a:r>
            <a:r>
              <a:rPr lang="zh-CN" altLang="en-US" dirty="0">
                <a:latin typeface="微软雅黑" panose="020B0503020204020204" pitchFamily="34" charset="-122"/>
                <a:ea typeface="微软雅黑" panose="020B0503020204020204" pitchFamily="34" charset="-122"/>
              </a:rPr>
              <a:t>要有一人负责，其余角色可以由它人同时兼任。如果团队里有多面手，也可以帮助其它人完成任务。</a:t>
            </a:r>
          </a:p>
        </p:txBody>
      </p:sp>
    </p:spTree>
    <p:extLst>
      <p:ext uri="{BB962C8B-B14F-4D97-AF65-F5344CB8AC3E}">
        <p14:creationId xmlns:p14="http://schemas.microsoft.com/office/powerpoint/2010/main" val="3820030202"/>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准备工作</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1038628" y="1255154"/>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新建文件夹</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1038628" y="1904804"/>
            <a:ext cx="10685894"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在召集团队后，需要新建项目文件夹，所有人负责维护项目。</a:t>
            </a:r>
          </a:p>
        </p:txBody>
      </p:sp>
      <p:sp>
        <p:nvSpPr>
          <p:cNvPr id="2" name="文本框 1">
            <a:extLst>
              <a:ext uri="{FF2B5EF4-FFF2-40B4-BE49-F238E27FC236}">
                <a16:creationId xmlns:a16="http://schemas.microsoft.com/office/drawing/2014/main" id="{09B3DA04-6D0B-5B82-A91D-8AA00E743BA8}"/>
              </a:ext>
            </a:extLst>
          </p:cNvPr>
          <p:cNvSpPr txBox="1"/>
          <p:nvPr/>
        </p:nvSpPr>
        <p:spPr>
          <a:xfrm>
            <a:off x="1038628" y="2506359"/>
            <a:ext cx="10685894" cy="1289905"/>
          </a:xfrm>
          <a:prstGeom prst="rect">
            <a:avLst/>
          </a:prstGeom>
          <a:noFill/>
        </p:spPr>
        <p:txBody>
          <a:bodyPr wrap="square" rtlCol="0">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选定一个项目管理工具（</a:t>
            </a:r>
            <a:r>
              <a:rPr lang="en-US" altLang="zh-CN" dirty="0">
                <a:latin typeface="微软雅黑" panose="020B0503020204020204" pitchFamily="34" charset="-122"/>
                <a:ea typeface="微软雅黑" panose="020B0503020204020204" pitchFamily="34" charset="-122"/>
              </a:rPr>
              <a:t>GitHub</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Gitee</a:t>
            </a:r>
            <a:r>
              <a:rPr lang="zh-CN" altLang="en-US" dirty="0">
                <a:latin typeface="微软雅黑" panose="020B0503020204020204" pitchFamily="34" charset="-122"/>
                <a:ea typeface="微软雅黑" panose="020B0503020204020204" pitchFamily="34" charset="-122"/>
              </a:rPr>
              <a:t>或者其它项目管理软件）；</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在项目管理管理中，新建文件夹；</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在设计完成后，按项目结构图导入文件夹结构。</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118066"/>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准备工作</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1038628" y="1255154"/>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使用脚手架</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1038628" y="1904804"/>
            <a:ext cx="10685894"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很多时候，项目并不需要自己创建，可以使用他人已经创建好的脚手架。</a:t>
            </a:r>
          </a:p>
        </p:txBody>
      </p:sp>
      <p:sp>
        <p:nvSpPr>
          <p:cNvPr id="2" name="文本框 1">
            <a:extLst>
              <a:ext uri="{FF2B5EF4-FFF2-40B4-BE49-F238E27FC236}">
                <a16:creationId xmlns:a16="http://schemas.microsoft.com/office/drawing/2014/main" id="{09B3DA04-6D0B-5B82-A91D-8AA00E743BA8}"/>
              </a:ext>
            </a:extLst>
          </p:cNvPr>
          <p:cNvSpPr txBox="1"/>
          <p:nvPr/>
        </p:nvSpPr>
        <p:spPr>
          <a:xfrm>
            <a:off x="1038628" y="2506359"/>
            <a:ext cx="10685894" cy="1289905"/>
          </a:xfrm>
          <a:prstGeom prst="rect">
            <a:avLst/>
          </a:prstGeom>
          <a:noFill/>
        </p:spPr>
        <p:txBody>
          <a:bodyPr wrap="square" rtlCol="0">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从对应的项目管理工具中，下载脚手架；</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修改脚手架项目，使其符合自己的要求；</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按“新建文件夹”的步骤重新上传已修改好的项目。</a:t>
            </a:r>
            <a:endParaRPr lang="en-US" altLang="zh-CN"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5513CDE-5EA8-30B2-00E4-19EDCAFECE31}"/>
              </a:ext>
            </a:extLst>
          </p:cNvPr>
          <p:cNvSpPr txBox="1"/>
          <p:nvPr/>
        </p:nvSpPr>
        <p:spPr>
          <a:xfrm>
            <a:off x="1848683" y="4419600"/>
            <a:ext cx="8494633" cy="369332"/>
          </a:xfrm>
          <a:prstGeom prst="rect">
            <a:avLst/>
          </a:prstGeom>
          <a:noFill/>
        </p:spPr>
        <p:txBody>
          <a:bodyPr wrap="none" rtlCol="0">
            <a:spAutoFit/>
          </a:bodyPr>
          <a:lstStyle/>
          <a:p>
            <a:r>
              <a:rPr lang="zh-CN" altLang="en-US" dirty="0"/>
              <a:t>现在开始课堂练习，所有小组自行选出组长，创建项目并且让其它同学下载项目。</a:t>
            </a:r>
          </a:p>
        </p:txBody>
      </p:sp>
    </p:spTree>
    <p:extLst>
      <p:ext uri="{BB962C8B-B14F-4D97-AF65-F5344CB8AC3E}">
        <p14:creationId xmlns:p14="http://schemas.microsoft.com/office/powerpoint/2010/main" val="605440155"/>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A0614186-5F43-0FC1-3C49-0474E779EA22}"/>
              </a:ext>
            </a:extLst>
          </p:cNvPr>
          <p:cNvGrpSpPr/>
          <p:nvPr/>
        </p:nvGrpSpPr>
        <p:grpSpPr>
          <a:xfrm>
            <a:off x="439503" y="371700"/>
            <a:ext cx="11513287" cy="1090480"/>
            <a:chOff x="439503" y="371700"/>
            <a:chExt cx="11513287" cy="1090480"/>
          </a:xfrm>
        </p:grpSpPr>
        <p:grpSp>
          <p:nvGrpSpPr>
            <p:cNvPr id="13" name="组合 12">
              <a:extLst>
                <a:ext uri="{FF2B5EF4-FFF2-40B4-BE49-F238E27FC236}">
                  <a16:creationId xmlns:a16="http://schemas.microsoft.com/office/drawing/2014/main" id="{8E485017-2359-FC32-C09E-B99D872E0520}"/>
                </a:ext>
              </a:extLst>
            </p:cNvPr>
            <p:cNvGrpSpPr/>
            <p:nvPr/>
          </p:nvGrpSpPr>
          <p:grpSpPr>
            <a:xfrm>
              <a:off x="439503" y="406425"/>
              <a:ext cx="6648120" cy="700511"/>
              <a:chOff x="4884181" y="1367124"/>
              <a:chExt cx="6648120" cy="700511"/>
            </a:xfrm>
          </p:grpSpPr>
          <p:grpSp>
            <p:nvGrpSpPr>
              <p:cNvPr id="12" name="组合 11">
                <a:extLst>
                  <a:ext uri="{FF2B5EF4-FFF2-40B4-BE49-F238E27FC236}">
                    <a16:creationId xmlns:a16="http://schemas.microsoft.com/office/drawing/2014/main" id="{5BD18955-15B8-ED67-AA7A-FDA0BD2331D1}"/>
                  </a:ext>
                </a:extLst>
              </p:cNvPr>
              <p:cNvGrpSpPr/>
              <p:nvPr/>
            </p:nvGrpSpPr>
            <p:grpSpPr>
              <a:xfrm>
                <a:off x="4884181" y="1367124"/>
                <a:ext cx="788278" cy="700511"/>
                <a:chOff x="4884181" y="1367124"/>
                <a:chExt cx="788278" cy="700511"/>
              </a:xfrm>
            </p:grpSpPr>
            <p:sp>
              <p:nvSpPr>
                <p:cNvPr id="10" name="任意多边形: 形状 9">
                  <a:extLst>
                    <a:ext uri="{FF2B5EF4-FFF2-40B4-BE49-F238E27FC236}">
                      <a16:creationId xmlns:a16="http://schemas.microsoft.com/office/drawing/2014/main" id="{07B2852F-E4B9-6C03-07BC-F2F9E2EA8E62}"/>
                    </a:ext>
                  </a:extLst>
                </p:cNvPr>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48132C5-EEC9-88BF-0571-607C4513BA94}"/>
                    </a:ext>
                  </a:extLst>
                </p:cNvPr>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F3E10011-4DF9-87DE-2DCD-42937D3194C2}"/>
                  </a:ext>
                </a:extLst>
              </p:cNvPr>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准备工作</a:t>
                </a:r>
              </a:p>
            </p:txBody>
          </p:sp>
        </p:grpSp>
        <p:cxnSp>
          <p:nvCxnSpPr>
            <p:cNvPr id="14" name="直接连接符 13">
              <a:extLst>
                <a:ext uri="{FF2B5EF4-FFF2-40B4-BE49-F238E27FC236}">
                  <a16:creationId xmlns:a16="http://schemas.microsoft.com/office/drawing/2014/main" id="{F124C6AA-7CBA-D24E-B9EB-7C6BEFB8260A}"/>
                </a:ext>
              </a:extLst>
            </p:cNvPr>
            <p:cNvCxnSpPr>
              <a:cxnSpLocks/>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AD95612-14C8-92F6-7231-AECEB600DC7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a:extLst>
              <a:ext uri="{FF2B5EF4-FFF2-40B4-BE49-F238E27FC236}">
                <a16:creationId xmlns:a16="http://schemas.microsoft.com/office/drawing/2014/main" id="{6A04D33C-34E2-92E0-0DBA-E432AF77EB73}"/>
              </a:ext>
            </a:extLst>
          </p:cNvPr>
          <p:cNvGrpSpPr/>
          <p:nvPr/>
        </p:nvGrpSpPr>
        <p:grpSpPr>
          <a:xfrm>
            <a:off x="1038628" y="1255154"/>
            <a:ext cx="2572790" cy="544010"/>
            <a:chOff x="1037996" y="1888516"/>
            <a:chExt cx="10113480" cy="544010"/>
          </a:xfrm>
        </p:grpSpPr>
        <p:sp>
          <p:nvSpPr>
            <p:cNvPr id="5" name="矩形: 圆角 4">
              <a:extLst>
                <a:ext uri="{FF2B5EF4-FFF2-40B4-BE49-F238E27FC236}">
                  <a16:creationId xmlns:a16="http://schemas.microsoft.com/office/drawing/2014/main" id="{0BC24888-6120-656E-9DE4-D55FF56395C6}"/>
                </a:ext>
              </a:extLst>
            </p:cNvPr>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0FCC22-76F7-9165-975B-0075969B061B}"/>
                </a:ext>
              </a:extLst>
            </p:cNvPr>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课堂练习</a:t>
              </a:r>
            </a:p>
          </p:txBody>
        </p:sp>
      </p:grpSp>
      <p:sp>
        <p:nvSpPr>
          <p:cNvPr id="4" name="文本框 3">
            <a:extLst>
              <a:ext uri="{FF2B5EF4-FFF2-40B4-BE49-F238E27FC236}">
                <a16:creationId xmlns:a16="http://schemas.microsoft.com/office/drawing/2014/main" id="{FE6A56F3-F62A-1B97-399E-0C66A069C6EF}"/>
              </a:ext>
            </a:extLst>
          </p:cNvPr>
          <p:cNvSpPr txBox="1"/>
          <p:nvPr/>
        </p:nvSpPr>
        <p:spPr>
          <a:xfrm>
            <a:off x="1038628" y="1986177"/>
            <a:ext cx="10685894" cy="369332"/>
          </a:xfrm>
          <a:prstGeom prst="rect">
            <a:avLst/>
          </a:prstGeom>
          <a:noFill/>
        </p:spPr>
        <p:txBody>
          <a:bodyPr wrap="square" rtlCol="0">
            <a:spAutoFit/>
          </a:bodyPr>
          <a:lstStyle/>
          <a:p>
            <a:r>
              <a:rPr lang="zh-CN" altLang="en-US" dirty="0"/>
              <a:t>现在开始课堂练习，所有小组自行选出组长，创建项目并且让其它同学下载项目。</a:t>
            </a:r>
          </a:p>
        </p:txBody>
      </p:sp>
      <p:pic>
        <p:nvPicPr>
          <p:cNvPr id="15" name="图片 14">
            <a:extLst>
              <a:ext uri="{FF2B5EF4-FFF2-40B4-BE49-F238E27FC236}">
                <a16:creationId xmlns:a16="http://schemas.microsoft.com/office/drawing/2014/main" id="{EA8D1EFE-2C08-5195-25F4-0E109E16AEF6}"/>
              </a:ext>
            </a:extLst>
          </p:cNvPr>
          <p:cNvPicPr>
            <a:picLocks noChangeAspect="1"/>
          </p:cNvPicPr>
          <p:nvPr/>
        </p:nvPicPr>
        <p:blipFill>
          <a:blip r:embed="rId3"/>
          <a:stretch>
            <a:fillRect/>
          </a:stretch>
        </p:blipFill>
        <p:spPr>
          <a:xfrm>
            <a:off x="1086908" y="2428529"/>
            <a:ext cx="1601051" cy="3972574"/>
          </a:xfrm>
          <a:prstGeom prst="rect">
            <a:avLst/>
          </a:prstGeom>
        </p:spPr>
      </p:pic>
      <p:pic>
        <p:nvPicPr>
          <p:cNvPr id="17" name="图片 16">
            <a:extLst>
              <a:ext uri="{FF2B5EF4-FFF2-40B4-BE49-F238E27FC236}">
                <a16:creationId xmlns:a16="http://schemas.microsoft.com/office/drawing/2014/main" id="{D7B364E1-A63B-4FF8-5F56-714544355E7C}"/>
              </a:ext>
            </a:extLst>
          </p:cNvPr>
          <p:cNvPicPr>
            <a:picLocks noChangeAspect="1"/>
          </p:cNvPicPr>
          <p:nvPr/>
        </p:nvPicPr>
        <p:blipFill>
          <a:blip r:embed="rId4"/>
          <a:stretch>
            <a:fillRect/>
          </a:stretch>
        </p:blipFill>
        <p:spPr>
          <a:xfrm>
            <a:off x="2876114" y="2428529"/>
            <a:ext cx="2085714" cy="1961905"/>
          </a:xfrm>
          <a:prstGeom prst="rect">
            <a:avLst/>
          </a:prstGeom>
        </p:spPr>
      </p:pic>
      <p:sp>
        <p:nvSpPr>
          <p:cNvPr id="20" name="文本框 19">
            <a:extLst>
              <a:ext uri="{FF2B5EF4-FFF2-40B4-BE49-F238E27FC236}">
                <a16:creationId xmlns:a16="http://schemas.microsoft.com/office/drawing/2014/main" id="{D4327B64-683F-36AD-75B5-D04C75EA0EDD}"/>
              </a:ext>
            </a:extLst>
          </p:cNvPr>
          <p:cNvSpPr txBox="1"/>
          <p:nvPr/>
        </p:nvSpPr>
        <p:spPr>
          <a:xfrm>
            <a:off x="5149983" y="2445582"/>
            <a:ext cx="5718042" cy="646331"/>
          </a:xfrm>
          <a:prstGeom prst="rect">
            <a:avLst/>
          </a:prstGeom>
          <a:noFill/>
        </p:spPr>
        <p:txBody>
          <a:bodyPr wrap="square" rtlCol="0">
            <a:spAutoFit/>
          </a:bodyPr>
          <a:lstStyle/>
          <a:p>
            <a:r>
              <a:rPr lang="zh-CN" altLang="en-US" dirty="0"/>
              <a:t>项目结构如图所示。</a:t>
            </a:r>
            <a:r>
              <a:rPr lang="en-US" altLang="zh-CN" dirty="0"/>
              <a:t>CS</a:t>
            </a:r>
            <a:r>
              <a:rPr lang="zh-CN" altLang="en-US" dirty="0"/>
              <a:t>文件里没有代码。</a:t>
            </a:r>
            <a:endParaRPr lang="en-US" altLang="zh-CN" dirty="0"/>
          </a:p>
          <a:p>
            <a:endParaRPr lang="zh-CN" altLang="en-US" dirty="0"/>
          </a:p>
        </p:txBody>
      </p:sp>
      <p:pic>
        <p:nvPicPr>
          <p:cNvPr id="22" name="图片 21">
            <a:extLst>
              <a:ext uri="{FF2B5EF4-FFF2-40B4-BE49-F238E27FC236}">
                <a16:creationId xmlns:a16="http://schemas.microsoft.com/office/drawing/2014/main" id="{7EE7B919-6B8A-E68D-6985-189A96B7373A}"/>
              </a:ext>
            </a:extLst>
          </p:cNvPr>
          <p:cNvPicPr>
            <a:picLocks noChangeAspect="1"/>
          </p:cNvPicPr>
          <p:nvPr/>
        </p:nvPicPr>
        <p:blipFill>
          <a:blip r:embed="rId5"/>
          <a:stretch>
            <a:fillRect/>
          </a:stretch>
        </p:blipFill>
        <p:spPr>
          <a:xfrm>
            <a:off x="5244766" y="2879506"/>
            <a:ext cx="3685714" cy="1609524"/>
          </a:xfrm>
          <a:prstGeom prst="rect">
            <a:avLst/>
          </a:prstGeom>
        </p:spPr>
      </p:pic>
      <p:sp>
        <p:nvSpPr>
          <p:cNvPr id="23" name="文本框 22">
            <a:extLst>
              <a:ext uri="{FF2B5EF4-FFF2-40B4-BE49-F238E27FC236}">
                <a16:creationId xmlns:a16="http://schemas.microsoft.com/office/drawing/2014/main" id="{DBF98A22-DBD6-136C-EB6D-17833BC7B2F1}"/>
              </a:ext>
            </a:extLst>
          </p:cNvPr>
          <p:cNvSpPr txBox="1"/>
          <p:nvPr/>
        </p:nvSpPr>
        <p:spPr>
          <a:xfrm>
            <a:off x="2876114" y="4824358"/>
            <a:ext cx="5035353" cy="369332"/>
          </a:xfrm>
          <a:prstGeom prst="rect">
            <a:avLst/>
          </a:prstGeom>
          <a:noFill/>
        </p:spPr>
        <p:txBody>
          <a:bodyPr wrap="none" rtlCol="0">
            <a:spAutoFit/>
          </a:bodyPr>
          <a:lstStyle/>
          <a:p>
            <a:r>
              <a:rPr lang="zh-CN" altLang="en-US" dirty="0"/>
              <a:t>有任何问题请举手提问，本次练习持续</a:t>
            </a:r>
            <a:r>
              <a:rPr lang="en-US" altLang="zh-CN" dirty="0"/>
              <a:t>15</a:t>
            </a:r>
            <a:r>
              <a:rPr lang="zh-CN" altLang="en-US" dirty="0"/>
              <a:t>分钟。</a:t>
            </a:r>
          </a:p>
        </p:txBody>
      </p:sp>
      <p:sp>
        <p:nvSpPr>
          <p:cNvPr id="24" name="文本框 23">
            <a:extLst>
              <a:ext uri="{FF2B5EF4-FFF2-40B4-BE49-F238E27FC236}">
                <a16:creationId xmlns:a16="http://schemas.microsoft.com/office/drawing/2014/main" id="{57449B19-1139-7829-E6F5-770212A25513}"/>
              </a:ext>
            </a:extLst>
          </p:cNvPr>
          <p:cNvSpPr txBox="1"/>
          <p:nvPr/>
        </p:nvSpPr>
        <p:spPr>
          <a:xfrm>
            <a:off x="2876114" y="5233514"/>
            <a:ext cx="6409190" cy="369332"/>
          </a:xfrm>
          <a:prstGeom prst="rect">
            <a:avLst/>
          </a:prstGeom>
          <a:noFill/>
        </p:spPr>
        <p:txBody>
          <a:bodyPr wrap="none" rtlCol="0">
            <a:spAutoFit/>
          </a:bodyPr>
          <a:lstStyle/>
          <a:p>
            <a:r>
              <a:rPr lang="zh-CN" altLang="en-US" dirty="0"/>
              <a:t>如果有</a:t>
            </a:r>
            <a:r>
              <a:rPr lang="en-US" altLang="zh-CN" dirty="0"/>
              <a:t>Git</a:t>
            </a:r>
            <a:r>
              <a:rPr lang="zh-CN" altLang="en-US" dirty="0"/>
              <a:t>使用经验的同学，也可以使用</a:t>
            </a:r>
            <a:r>
              <a:rPr lang="en-US" altLang="zh-CN" dirty="0"/>
              <a:t>Fork</a:t>
            </a:r>
            <a:r>
              <a:rPr lang="zh-CN" altLang="en-US" dirty="0"/>
              <a:t>的形式创建项目。</a:t>
            </a:r>
          </a:p>
        </p:txBody>
      </p:sp>
    </p:spTree>
    <p:extLst>
      <p:ext uri="{BB962C8B-B14F-4D97-AF65-F5344CB8AC3E}">
        <p14:creationId xmlns:p14="http://schemas.microsoft.com/office/powerpoint/2010/main" val="2975536073"/>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U5NjM4NmJjNzJiMzBlOTQzODViNzc1OWZhZDA2NWUifQ=="/>
  <p:tag name="KSO_WPP_MARK_KEY" val="c810e0e7-3491-4994-9f68-82e6dfba181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思源黑体 CN Regular"/>
        <a:ea typeface="思源黑体 CN Regular"/>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1772</TotalTime>
  <Words>4299</Words>
  <Application>Microsoft Office PowerPoint</Application>
  <PresentationFormat>宽屏</PresentationFormat>
  <Paragraphs>500</Paragraphs>
  <Slides>54</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54</vt:i4>
      </vt:variant>
    </vt:vector>
  </HeadingPairs>
  <TitlesOfParts>
    <vt:vector size="58" baseType="lpstr">
      <vt:lpstr>思源黑体 CN Regular</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懒猫不减肥</dc:creator>
  <cp:lastModifiedBy>tf337</cp:lastModifiedBy>
  <cp:revision>226</cp:revision>
  <dcterms:created xsi:type="dcterms:W3CDTF">2020-12-30T07:28:00Z</dcterms:created>
  <dcterms:modified xsi:type="dcterms:W3CDTF">2023-10-23T05:23:27Z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D2728166A0FC4A0D8FC91A831DD064BF</vt:lpwstr>
  </property>
  <property fmtid="{D5CDD505-2E9C-101B-9397-08002B2CF9AE}" pid="3" name="KSOProductBuildVer">
    <vt:lpwstr>2052-11.1.0.14309</vt:lpwstr>
  </property>
</Properties>
</file>